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6.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81" r:id="rId2"/>
    <p:sldId id="295" r:id="rId3"/>
    <p:sldId id="302" r:id="rId4"/>
    <p:sldId id="261" r:id="rId5"/>
    <p:sldId id="263" r:id="rId6"/>
    <p:sldId id="300" r:id="rId7"/>
    <p:sldId id="296" r:id="rId8"/>
    <p:sldId id="264" r:id="rId9"/>
    <p:sldId id="266" r:id="rId10"/>
    <p:sldId id="310" r:id="rId11"/>
    <p:sldId id="269" r:id="rId12"/>
    <p:sldId id="270" r:id="rId13"/>
    <p:sldId id="273" r:id="rId14"/>
    <p:sldId id="272" r:id="rId15"/>
    <p:sldId id="298" r:id="rId16"/>
    <p:sldId id="267" r:id="rId17"/>
    <p:sldId id="311" r:id="rId18"/>
    <p:sldId id="299" r:id="rId19"/>
    <p:sldId id="301" r:id="rId20"/>
    <p:sldId id="278" r:id="rId21"/>
    <p:sldId id="280" r:id="rId22"/>
    <p:sldId id="313" r:id="rId23"/>
    <p:sldId id="312" r:id="rId24"/>
    <p:sldId id="284" r:id="rId25"/>
    <p:sldId id="294" r:id="rId26"/>
    <p:sldId id="283" r:id="rId27"/>
    <p:sldId id="292" r:id="rId28"/>
    <p:sldId id="303" r:id="rId29"/>
    <p:sldId id="307" r:id="rId30"/>
    <p:sldId id="306" r:id="rId31"/>
  </p:sldIdLst>
  <p:sldSz cx="5327650" cy="7559675"/>
  <p:notesSz cx="10234613" cy="7104063"/>
  <p:defaultText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8E22"/>
    <a:srgbClr val="0336DB"/>
    <a:srgbClr val="00B02A"/>
    <a:srgbClr val="FF8601"/>
    <a:srgbClr val="0000FF"/>
    <a:srgbClr val="66FF66"/>
    <a:srgbClr val="EE0060"/>
    <a:srgbClr val="FF66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5238" autoAdjust="0"/>
  </p:normalViewPr>
  <p:slideViewPr>
    <p:cSldViewPr snapToGrid="0">
      <p:cViewPr>
        <p:scale>
          <a:sx n="270" d="100"/>
          <a:sy n="270" d="100"/>
        </p:scale>
        <p:origin x="1374" y="-1356"/>
      </p:cViewPr>
      <p:guideLst>
        <p:guide orient="horz" pos="2381"/>
        <p:guide pos="167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2-13T16:46:51.932" idx="2">
    <p:pos x="1531" y="2222"/>
    <p:text>計時・得点係をタブレット入力をする係と認識してもらう用に､あえて｢タブレット入力係｣を前面に出しました</p:text>
    <p:extLst>
      <p:ext uri="{C676402C-5697-4E1C-873F-D02D1690AC5C}">
        <p15:threadingInfo xmlns:p15="http://schemas.microsoft.com/office/powerpoint/2012/main" timeZoneBias="-540"/>
      </p:ext>
    </p:extLst>
  </p:cm>
  <p:cm authorId="4" dt="2022-02-13T16:58:28.037" idx="3">
    <p:pos x="2179" y="2492"/>
    <p:text>得点版と表をスコアリングシステムに変更</p:text>
    <p:extLst>
      <p:ext uri="{C676402C-5697-4E1C-873F-D02D1690AC5C}">
        <p15:threadingInfo xmlns:p15="http://schemas.microsoft.com/office/powerpoint/2012/main" timeZoneBias="-5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22-02-13T21:42:48.673" idx="15">
    <p:pos x="3211" y="278"/>
    <p:text>ルールブックには｢リスタート｣という呼称が出てこないので､リスタート=ニュートラルキックオフを明示しました｡</p:text>
    <p:extLst>
      <p:ext uri="{C676402C-5697-4E1C-873F-D02D1690AC5C}">
        <p15:threadingInfo xmlns:p15="http://schemas.microsoft.com/office/powerpoint/2012/main" timeZoneBias="-5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22-02-13T21:53:09.072" idx="16">
    <p:pos x="1680" y="100"/>
    <p:text>ルール上は､警告とイエローカードは同じですので変更しました｡</p:text>
    <p:extLst>
      <p:ext uri="{C676402C-5697-4E1C-873F-D02D1690AC5C}">
        <p15:threadingInfo xmlns:p15="http://schemas.microsoft.com/office/powerpoint/2012/main" timeZoneBias="-540"/>
      </p:ext>
    </p:extLst>
  </p:cm>
  <p:cm authorId="4" dt="2022-02-13T21:54:33.433" idx="17">
    <p:pos x="893" y="1277"/>
    <p:text>｢警告｣ではなく､注意とします｡</p:text>
    <p:extLst>
      <p:ext uri="{C676402C-5697-4E1C-873F-D02D1690AC5C}">
        <p15:threadingInfo xmlns:p15="http://schemas.microsoft.com/office/powerpoint/2012/main" timeZoneBias="-5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22-02-14T00:34:14.926" idx="19">
    <p:pos x="2395" y="131"/>
    <p:text>計時・得点管理がタブレットの入力ということを明示しました｡</p:text>
    <p:extLst>
      <p:ext uri="{C676402C-5697-4E1C-873F-D02D1690AC5C}">
        <p15:threadingInfo xmlns:p15="http://schemas.microsoft.com/office/powerpoint/2012/main" timeZoneBias="-5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4" dt="2022-02-13T23:57:14.486" idx="18">
    <p:pos x="2597" y="188"/>
    <p:text>スコアリングシステムの入力方法のページを作りました｡</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2-02-13T17:00:31.738" idx="4">
    <p:pos x="2103" y="4109"/>
    <p:text>｢または同様のシール｣を削除</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2-02-13T17:03:15.564" idx="5">
    <p:pos x="2472" y="1085"/>
    <p:text>｢いずれの｣から｢どの｣へ変更</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2-02-13T16:57:23.861" idx="6">
    <p:pos x="2501" y="2616"/>
    <p:text>｢相手に｣を追加しました｡</p:text>
    <p:extLst>
      <p:ext uri="{C676402C-5697-4E1C-873F-D02D1690AC5C}">
        <p15:threadingInfo xmlns:p15="http://schemas.microsoft.com/office/powerpoint/2012/main" timeZoneBias="-540"/>
      </p:ext>
    </p:extLst>
  </p:cm>
  <p:cm authorId="4" dt="2022-02-13T17:05:56.991" idx="7">
    <p:pos x="2433" y="2108"/>
    <p:text>相手にを追加しました｡</p:text>
    <p:extLst>
      <p:ext uri="{C676402C-5697-4E1C-873F-D02D1690AC5C}">
        <p15:threadingInfo xmlns:p15="http://schemas.microsoft.com/office/powerpoint/2012/main" timeZoneBias="-540"/>
      </p:ext>
    </p:extLst>
  </p:cm>
  <p:cm authorId="4" dt="2022-02-13T17:09:08.629" idx="8">
    <p:pos x="2193" y="3739"/>
    <p:text>2.1から変更</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2-02-13T17:15:07.970" idx="9">
    <p:pos x="1210" y="4027"/>
    <p:text>ローカルルールなので､3箇所とするなら一度皆さんに確認したほうがいいと思います｡</p:text>
    <p:extLst>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2-02-13T17:23:09.849" idx="10">
    <p:pos x="2563" y="2909"/>
    <p:text>ルールブックにあるボールが書いてインしない場合を追加しました</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2-02-13T17:28:38.765" idx="11">
    <p:pos x="2938" y="3048"/>
    <p:text>2022のファイナル版での大きな違いですので､｢取ることが出来ます｣と変更しました｡</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2-02-13T17:34:11.131" idx="13">
    <p:pos x="1383" y="4257"/>
    <p:text>｢一番遠くの空いている｣を追加</p:text>
    <p:extLst>
      <p:ext uri="{C676402C-5697-4E1C-873F-D02D1690AC5C}">
        <p15:threadingInfo xmlns:p15="http://schemas.microsoft.com/office/powerpoint/2012/main" timeZoneBias="-5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22-02-13T21:38:52.552" idx="14">
    <p:pos x="1535" y="3307"/>
    <p:text>｢相手チームに｣を追加</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DEE9F04-9955-B04F-961C-67A7ADE3171C}"/>
              </a:ext>
            </a:extLst>
          </p:cNvPr>
          <p:cNvSpPr>
            <a:spLocks noGrp="1"/>
          </p:cNvSpPr>
          <p:nvPr>
            <p:ph type="hdr" sz="quarter"/>
          </p:nvPr>
        </p:nvSpPr>
        <p:spPr>
          <a:xfrm>
            <a:off x="0" y="1"/>
            <a:ext cx="4434999" cy="356437"/>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7181A9-C7F3-D745-AB64-585968958753}"/>
              </a:ext>
            </a:extLst>
          </p:cNvPr>
          <p:cNvSpPr>
            <a:spLocks noGrp="1"/>
          </p:cNvSpPr>
          <p:nvPr>
            <p:ph type="dt" sz="quarter" idx="1"/>
          </p:nvPr>
        </p:nvSpPr>
        <p:spPr>
          <a:xfrm>
            <a:off x="5797246" y="1"/>
            <a:ext cx="4434999" cy="356437"/>
          </a:xfrm>
          <a:prstGeom prst="rect">
            <a:avLst/>
          </a:prstGeom>
        </p:spPr>
        <p:txBody>
          <a:bodyPr vert="horz" lIns="94796" tIns="47398" rIns="94796" bIns="47398" rtlCol="0"/>
          <a:lstStyle>
            <a:lvl1pPr algn="r">
              <a:defRPr sz="1200"/>
            </a:lvl1pPr>
          </a:lstStyle>
          <a:p>
            <a:fld id="{284BA555-44CC-1649-A640-395594299A85}" type="datetimeFigureOut">
              <a:rPr kumimoji="1" lang="ja-JP" altLang="en-US" smtClean="0"/>
              <a:t>2023/3/11</a:t>
            </a:fld>
            <a:endParaRPr kumimoji="1" lang="ja-JP" altLang="en-US"/>
          </a:p>
        </p:txBody>
      </p:sp>
      <p:sp>
        <p:nvSpPr>
          <p:cNvPr id="4" name="フッター プレースホルダー 3">
            <a:extLst>
              <a:ext uri="{FF2B5EF4-FFF2-40B4-BE49-F238E27FC236}">
                <a16:creationId xmlns:a16="http://schemas.microsoft.com/office/drawing/2014/main" id="{C587DCB4-2062-7A41-B3E8-F0D2E71FD1A8}"/>
              </a:ext>
            </a:extLst>
          </p:cNvPr>
          <p:cNvSpPr>
            <a:spLocks noGrp="1"/>
          </p:cNvSpPr>
          <p:nvPr>
            <p:ph type="ftr" sz="quarter" idx="2"/>
          </p:nvPr>
        </p:nvSpPr>
        <p:spPr>
          <a:xfrm>
            <a:off x="0" y="6747628"/>
            <a:ext cx="4434999" cy="356436"/>
          </a:xfrm>
          <a:prstGeom prst="rect">
            <a:avLst/>
          </a:prstGeom>
        </p:spPr>
        <p:txBody>
          <a:bodyPr vert="horz" lIns="94796" tIns="47398" rIns="94796" bIns="4739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3AC450-190F-0F49-8189-C08835966183}"/>
              </a:ext>
            </a:extLst>
          </p:cNvPr>
          <p:cNvSpPr>
            <a:spLocks noGrp="1"/>
          </p:cNvSpPr>
          <p:nvPr>
            <p:ph type="sldNum" sz="quarter" idx="3"/>
          </p:nvPr>
        </p:nvSpPr>
        <p:spPr>
          <a:xfrm>
            <a:off x="5797246" y="6747628"/>
            <a:ext cx="4434999" cy="356436"/>
          </a:xfrm>
          <a:prstGeom prst="rect">
            <a:avLst/>
          </a:prstGeom>
        </p:spPr>
        <p:txBody>
          <a:bodyPr vert="horz" lIns="94796" tIns="47398" rIns="94796" bIns="47398" rtlCol="0" anchor="b"/>
          <a:lstStyle>
            <a:lvl1pPr algn="r">
              <a:defRPr sz="1200"/>
            </a:lvl1pPr>
          </a:lstStyle>
          <a:p>
            <a:fld id="{777E47D1-8415-774A-A402-818AC1F66A0C}" type="slidenum">
              <a:rPr kumimoji="1" lang="ja-JP" altLang="en-US" smtClean="0"/>
              <a:t>‹#›</a:t>
            </a:fld>
            <a:endParaRPr kumimoji="1" lang="ja-JP" altLang="en-US"/>
          </a:p>
        </p:txBody>
      </p:sp>
    </p:spTree>
    <p:extLst>
      <p:ext uri="{BB962C8B-B14F-4D97-AF65-F5344CB8AC3E}">
        <p14:creationId xmlns:p14="http://schemas.microsoft.com/office/powerpoint/2010/main" val="106356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5203"/>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0"/>
            <a:ext cx="4434999" cy="355203"/>
          </a:xfrm>
          <a:prstGeom prst="rect">
            <a:avLst/>
          </a:prstGeom>
        </p:spPr>
        <p:txBody>
          <a:bodyPr vert="horz" lIns="94796" tIns="47398" rIns="94796" bIns="47398" rtlCol="0"/>
          <a:lstStyle>
            <a:lvl1pPr algn="r">
              <a:defRPr sz="1200"/>
            </a:lvl1pPr>
          </a:lstStyle>
          <a:p>
            <a:fld id="{799136E8-95B5-40C8-8150-980F98B21575}" type="datetimeFigureOut">
              <a:rPr kumimoji="1" lang="ja-JP" altLang="en-US" smtClean="0"/>
              <a:t>2023/3/11</a:t>
            </a:fld>
            <a:endParaRPr kumimoji="1" lang="ja-JP" altLang="en-US"/>
          </a:p>
        </p:txBody>
      </p:sp>
      <p:sp>
        <p:nvSpPr>
          <p:cNvPr id="4" name="スライド イメージ プレースホルダー 3"/>
          <p:cNvSpPr>
            <a:spLocks noGrp="1" noRot="1" noChangeAspect="1"/>
          </p:cNvSpPr>
          <p:nvPr>
            <p:ph type="sldImg" idx="2"/>
          </p:nvPr>
        </p:nvSpPr>
        <p:spPr>
          <a:xfrm>
            <a:off x="4178300" y="531813"/>
            <a:ext cx="1878013" cy="2665412"/>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1023462" y="3374430"/>
            <a:ext cx="8187690" cy="3196829"/>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7628"/>
            <a:ext cx="4434999" cy="355203"/>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7628"/>
            <a:ext cx="4434999" cy="355203"/>
          </a:xfrm>
          <a:prstGeom prst="rect">
            <a:avLst/>
          </a:prstGeom>
        </p:spPr>
        <p:txBody>
          <a:bodyPr vert="horz" lIns="94796" tIns="47398" rIns="94796" bIns="47398" rtlCol="0" anchor="b"/>
          <a:lstStyle>
            <a:lvl1pPr algn="r">
              <a:defRPr sz="1200"/>
            </a:lvl1pPr>
          </a:lstStyle>
          <a:p>
            <a:fld id="{A591851E-9CD6-4D63-A59E-B1BB969D9878}" type="slidenum">
              <a:rPr kumimoji="1" lang="ja-JP" altLang="en-US" smtClean="0"/>
              <a:t>‹#›</a:t>
            </a:fld>
            <a:endParaRPr kumimoji="1" lang="ja-JP" altLang="en-US"/>
          </a:p>
        </p:txBody>
      </p:sp>
    </p:spTree>
    <p:extLst>
      <p:ext uri="{BB962C8B-B14F-4D97-AF65-F5344CB8AC3E}">
        <p14:creationId xmlns:p14="http://schemas.microsoft.com/office/powerpoint/2010/main" val="1616819453"/>
      </p:ext>
    </p:extLst>
  </p:cSld>
  <p:clrMap bg1="lt1" tx1="dk1" bg2="lt2" tx2="dk2" accent1="accent1" accent2="accent2" accent3="accent3" accent4="accent4" accent5="accent5" accent6="accent6" hlink="hlink" folHlink="folHlink"/>
  <p:notesStyle>
    <a:lvl1pPr marL="0" algn="l" defTabSz="914126" rtl="0" eaLnBrk="1" latinLnBrk="0" hangingPunct="1">
      <a:defRPr kumimoji="1" sz="1200" kern="1200">
        <a:solidFill>
          <a:schemeClr val="tx1"/>
        </a:solidFill>
        <a:latin typeface="+mn-lt"/>
        <a:ea typeface="+mn-ea"/>
        <a:cs typeface="+mn-cs"/>
      </a:defRPr>
    </a:lvl1pPr>
    <a:lvl2pPr marL="457063" algn="l" defTabSz="914126" rtl="0" eaLnBrk="1" latinLnBrk="0" hangingPunct="1">
      <a:defRPr kumimoji="1" sz="1200" kern="1200">
        <a:solidFill>
          <a:schemeClr val="tx1"/>
        </a:solidFill>
        <a:latin typeface="+mn-lt"/>
        <a:ea typeface="+mn-ea"/>
        <a:cs typeface="+mn-cs"/>
      </a:defRPr>
    </a:lvl2pPr>
    <a:lvl3pPr marL="914126" algn="l" defTabSz="914126" rtl="0" eaLnBrk="1" latinLnBrk="0" hangingPunct="1">
      <a:defRPr kumimoji="1" sz="1200" kern="1200">
        <a:solidFill>
          <a:schemeClr val="tx1"/>
        </a:solidFill>
        <a:latin typeface="+mn-lt"/>
        <a:ea typeface="+mn-ea"/>
        <a:cs typeface="+mn-cs"/>
      </a:defRPr>
    </a:lvl3pPr>
    <a:lvl4pPr marL="1371189" algn="l" defTabSz="914126" rtl="0" eaLnBrk="1" latinLnBrk="0" hangingPunct="1">
      <a:defRPr kumimoji="1" sz="1200" kern="1200">
        <a:solidFill>
          <a:schemeClr val="tx1"/>
        </a:solidFill>
        <a:latin typeface="+mn-lt"/>
        <a:ea typeface="+mn-ea"/>
        <a:cs typeface="+mn-cs"/>
      </a:defRPr>
    </a:lvl4pPr>
    <a:lvl5pPr marL="1828251" algn="l" defTabSz="914126" rtl="0" eaLnBrk="1" latinLnBrk="0" hangingPunct="1">
      <a:defRPr kumimoji="1" sz="1200" kern="1200">
        <a:solidFill>
          <a:schemeClr val="tx1"/>
        </a:solidFill>
        <a:latin typeface="+mn-lt"/>
        <a:ea typeface="+mn-ea"/>
        <a:cs typeface="+mn-cs"/>
      </a:defRPr>
    </a:lvl5pPr>
    <a:lvl6pPr marL="2285314" algn="l" defTabSz="914126" rtl="0" eaLnBrk="1" latinLnBrk="0" hangingPunct="1">
      <a:defRPr kumimoji="1" sz="1200" kern="1200">
        <a:solidFill>
          <a:schemeClr val="tx1"/>
        </a:solidFill>
        <a:latin typeface="+mn-lt"/>
        <a:ea typeface="+mn-ea"/>
        <a:cs typeface="+mn-cs"/>
      </a:defRPr>
    </a:lvl6pPr>
    <a:lvl7pPr marL="2742377" algn="l" defTabSz="914126" rtl="0" eaLnBrk="1" latinLnBrk="0" hangingPunct="1">
      <a:defRPr kumimoji="1" sz="1200" kern="1200">
        <a:solidFill>
          <a:schemeClr val="tx1"/>
        </a:solidFill>
        <a:latin typeface="+mn-lt"/>
        <a:ea typeface="+mn-ea"/>
        <a:cs typeface="+mn-cs"/>
      </a:defRPr>
    </a:lvl7pPr>
    <a:lvl8pPr marL="3199440" algn="l" defTabSz="914126" rtl="0" eaLnBrk="1" latinLnBrk="0" hangingPunct="1">
      <a:defRPr kumimoji="1" sz="1200" kern="1200">
        <a:solidFill>
          <a:schemeClr val="tx1"/>
        </a:solidFill>
        <a:latin typeface="+mn-lt"/>
        <a:ea typeface="+mn-ea"/>
        <a:cs typeface="+mn-cs"/>
      </a:defRPr>
    </a:lvl8pPr>
    <a:lvl9pPr marL="3656503" algn="l" defTabSz="914126"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10</a:t>
            </a:fld>
            <a:endParaRPr kumimoji="1" lang="ja-JP" altLang="en-US"/>
          </a:p>
        </p:txBody>
      </p:sp>
    </p:spTree>
    <p:extLst>
      <p:ext uri="{BB962C8B-B14F-4D97-AF65-F5344CB8AC3E}">
        <p14:creationId xmlns:p14="http://schemas.microsoft.com/office/powerpoint/2010/main" val="346708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12</a:t>
            </a:fld>
            <a:endParaRPr kumimoji="1" lang="ja-JP" altLang="en-US"/>
          </a:p>
        </p:txBody>
      </p:sp>
    </p:spTree>
    <p:extLst>
      <p:ext uri="{BB962C8B-B14F-4D97-AF65-F5344CB8AC3E}">
        <p14:creationId xmlns:p14="http://schemas.microsoft.com/office/powerpoint/2010/main" val="11133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15</a:t>
            </a:fld>
            <a:endParaRPr kumimoji="1" lang="ja-JP" altLang="en-US"/>
          </a:p>
        </p:txBody>
      </p:sp>
    </p:spTree>
    <p:extLst>
      <p:ext uri="{BB962C8B-B14F-4D97-AF65-F5344CB8AC3E}">
        <p14:creationId xmlns:p14="http://schemas.microsoft.com/office/powerpoint/2010/main" val="209262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91851E-9CD6-4D63-A59E-B1BB969D9878}" type="slidenum">
              <a:rPr kumimoji="1" lang="ja-JP" altLang="en-US" smtClean="0"/>
              <a:t>16</a:t>
            </a:fld>
            <a:endParaRPr kumimoji="1" lang="ja-JP" altLang="en-US"/>
          </a:p>
        </p:txBody>
      </p:sp>
    </p:spTree>
    <p:extLst>
      <p:ext uri="{BB962C8B-B14F-4D97-AF65-F5344CB8AC3E}">
        <p14:creationId xmlns:p14="http://schemas.microsoft.com/office/powerpoint/2010/main" val="3213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91851E-9CD6-4D63-A59E-B1BB969D9878}" type="slidenum">
              <a:rPr kumimoji="1" lang="ja-JP" altLang="en-US" smtClean="0"/>
              <a:t>17</a:t>
            </a:fld>
            <a:endParaRPr kumimoji="1" lang="ja-JP" altLang="en-US"/>
          </a:p>
        </p:txBody>
      </p:sp>
    </p:spTree>
    <p:extLst>
      <p:ext uri="{BB962C8B-B14F-4D97-AF65-F5344CB8AC3E}">
        <p14:creationId xmlns:p14="http://schemas.microsoft.com/office/powerpoint/2010/main" val="114736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A591851E-9CD6-4D63-A59E-B1BB969D9878}" type="slidenum">
              <a:rPr kumimoji="1" lang="ja-JP" altLang="en-US" smtClean="0"/>
              <a:t>24</a:t>
            </a:fld>
            <a:endParaRPr kumimoji="1" lang="ja-JP" altLang="en-US"/>
          </a:p>
        </p:txBody>
      </p:sp>
    </p:spTree>
    <p:extLst>
      <p:ext uri="{BB962C8B-B14F-4D97-AF65-F5344CB8AC3E}">
        <p14:creationId xmlns:p14="http://schemas.microsoft.com/office/powerpoint/2010/main" val="8650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10"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sp>
        <p:nvSpPr>
          <p:cNvPr id="2" name="正方形/長方形 1"/>
          <p:cNvSpPr/>
          <p:nvPr userDrawn="1"/>
        </p:nvSpPr>
        <p:spPr>
          <a:xfrm>
            <a:off x="0" y="0"/>
            <a:ext cx="5327650" cy="722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8"/>
          </a:p>
        </p:txBody>
      </p:sp>
    </p:spTree>
    <p:extLst>
      <p:ext uri="{BB962C8B-B14F-4D97-AF65-F5344CB8AC3E}">
        <p14:creationId xmlns:p14="http://schemas.microsoft.com/office/powerpoint/2010/main" val="25499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6383" y="1763924"/>
            <a:ext cx="4794885" cy="4989036"/>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34522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62546" y="302738"/>
            <a:ext cx="1198722" cy="6450223"/>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6383" y="302738"/>
            <a:ext cx="3507370" cy="645022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34554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266383" y="1763924"/>
            <a:ext cx="4794885" cy="4989036"/>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10"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spTree>
    <p:extLst>
      <p:ext uri="{BB962C8B-B14F-4D97-AF65-F5344CB8AC3E}">
        <p14:creationId xmlns:p14="http://schemas.microsoft.com/office/powerpoint/2010/main" val="382803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20848" y="4857792"/>
            <a:ext cx="4528502" cy="1501436"/>
          </a:xfrm>
          <a:prstGeom prst="rect">
            <a:avLst/>
          </a:prstGeom>
        </p:spPr>
        <p:txBody>
          <a:bodyPr anchor="t"/>
          <a:lstStyle>
            <a:lvl1pPr algn="l">
              <a:defRPr sz="399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20848" y="3204113"/>
            <a:ext cx="4528502" cy="1653679"/>
          </a:xfrm>
          <a:prstGeom prst="rect">
            <a:avLst/>
          </a:prstGeo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6" name="スライド番号プレースホルダー 5"/>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940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6383" y="1763924"/>
            <a:ext cx="2353046" cy="4989036"/>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708222" y="1763924"/>
            <a:ext cx="2353046" cy="4989036"/>
          </a:xfrm>
          <a:prstGeom prst="rect">
            <a:avLst/>
          </a:prstGeo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4210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66383" y="1692178"/>
            <a:ext cx="2353970" cy="705219"/>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266383" y="2397397"/>
            <a:ext cx="2353970" cy="4355563"/>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2706373" y="1692178"/>
            <a:ext cx="2354895" cy="705219"/>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2706373" y="2397397"/>
            <a:ext cx="2354895" cy="4355563"/>
          </a:xfrm>
          <a:prstGeom prst="rect">
            <a:avLst/>
          </a:prstGeo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9" name="スライド番号プレースホルダー 8"/>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6822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2738"/>
            <a:ext cx="4794885" cy="1259946"/>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5" name="スライド番号プレースホルダー 4"/>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3648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E10C641-99E8-483A-900C-92F48A9AD624}"/>
              </a:ext>
            </a:extLst>
          </p:cNvPr>
          <p:cNvCxnSpPr/>
          <p:nvPr userDrawn="1"/>
        </p:nvCxnSpPr>
        <p:spPr>
          <a:xfrm>
            <a:off x="463087" y="3623739"/>
            <a:ext cx="4401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1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383" y="300987"/>
            <a:ext cx="1752761" cy="1280945"/>
          </a:xfrm>
          <a:prstGeom prst="rect">
            <a:avLst/>
          </a:prstGeo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082963" y="300988"/>
            <a:ext cx="2978304" cy="6451973"/>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266383" y="1581933"/>
            <a:ext cx="1752761" cy="5171028"/>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307634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044257" y="5291773"/>
            <a:ext cx="3196590" cy="624724"/>
          </a:xfrm>
          <a:prstGeom prst="rect">
            <a:avLst/>
          </a:prstGeo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044257" y="675471"/>
            <a:ext cx="3196590" cy="4535805"/>
          </a:xfrm>
          <a:prstGeom prst="rect">
            <a:avLst/>
          </a:prstGeo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kumimoji="1" lang="ja-JP" altLang="en-US"/>
          </a:p>
        </p:txBody>
      </p:sp>
      <p:sp>
        <p:nvSpPr>
          <p:cNvPr id="4" name="テキスト プレースホルダー 3"/>
          <p:cNvSpPr>
            <a:spLocks noGrp="1"/>
          </p:cNvSpPr>
          <p:nvPr>
            <p:ph type="body" sz="half" idx="2"/>
          </p:nvPr>
        </p:nvSpPr>
        <p:spPr>
          <a:xfrm>
            <a:off x="1044257" y="5916496"/>
            <a:ext cx="3196590" cy="887212"/>
          </a:xfrm>
          <a:prstGeom prst="rect">
            <a:avLst/>
          </a:prstGeo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266383" y="7006700"/>
            <a:ext cx="1243118" cy="402482"/>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1820281" y="7006700"/>
            <a:ext cx="1687089" cy="402482"/>
          </a:xfrm>
          <a:prstGeom prst="rect">
            <a:avLst/>
          </a:prstGeom>
        </p:spPr>
        <p:txBody>
          <a:bodyPr/>
          <a:lstStyle/>
          <a:p>
            <a:r>
              <a:rPr kumimoji="1" lang="en-US" altLang="ja-JP"/>
              <a:t>RoboCupJunior Japan</a:t>
            </a:r>
            <a:endParaRPr kumimoji="1" lang="ja-JP" altLang="en-US" dirty="0"/>
          </a:p>
        </p:txBody>
      </p:sp>
      <p:sp>
        <p:nvSpPr>
          <p:cNvPr id="7" name="スライド番号プレースホルダー 6"/>
          <p:cNvSpPr>
            <a:spLocks noGrp="1"/>
          </p:cNvSpPr>
          <p:nvPr>
            <p:ph type="sldNum" sz="quarter" idx="12"/>
          </p:nvPr>
        </p:nvSpPr>
        <p:spPr>
          <a:xfrm>
            <a:off x="3818150" y="7006700"/>
            <a:ext cx="1243118" cy="402482"/>
          </a:xfrm>
          <a:prstGeom prst="rect">
            <a:avLst/>
          </a:prstGeom>
        </p:spPr>
        <p:txBody>
          <a:bodyPr/>
          <a:lstStyle/>
          <a:p>
            <a:fld id="{B11FF517-DF7F-4FFA-8E2F-62336C0DE4DA}" type="slidenum">
              <a:rPr kumimoji="1" lang="ja-JP" altLang="en-US" smtClean="0"/>
              <a:t>‹#›</a:t>
            </a:fld>
            <a:endParaRPr kumimoji="1" lang="ja-JP" altLang="en-US"/>
          </a:p>
        </p:txBody>
      </p:sp>
    </p:spTree>
    <p:extLst>
      <p:ext uri="{BB962C8B-B14F-4D97-AF65-F5344CB8AC3E}">
        <p14:creationId xmlns:p14="http://schemas.microsoft.com/office/powerpoint/2010/main" val="19995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ッター プレースホルダー 4"/>
          <p:cNvSpPr>
            <a:spLocks noGrp="1"/>
          </p:cNvSpPr>
          <p:nvPr>
            <p:ph type="ftr" sz="quarter" idx="3"/>
          </p:nvPr>
        </p:nvSpPr>
        <p:spPr>
          <a:xfrm>
            <a:off x="3455677" y="7307488"/>
            <a:ext cx="1727677" cy="215979"/>
          </a:xfrm>
          <a:prstGeom prst="rect">
            <a:avLst/>
          </a:prstGeom>
        </p:spPr>
        <p:txBody>
          <a:bodyPr anchor="ctr"/>
          <a:lstStyle>
            <a:lvl1pPr algn="r">
              <a:defRPr sz="500" b="1">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a:t>RoboCupJunior Japan</a:t>
            </a:r>
            <a:endParaRPr lang="ja-JP" altLang="en-US" dirty="0"/>
          </a:p>
        </p:txBody>
      </p:sp>
      <p:sp>
        <p:nvSpPr>
          <p:cNvPr id="8" name="スライド番号プレースホルダー 5"/>
          <p:cNvSpPr>
            <a:spLocks noGrp="1"/>
          </p:cNvSpPr>
          <p:nvPr>
            <p:ph type="sldNum" sz="quarter" idx="4"/>
          </p:nvPr>
        </p:nvSpPr>
        <p:spPr>
          <a:xfrm>
            <a:off x="2362356" y="7307488"/>
            <a:ext cx="602938" cy="215979"/>
          </a:xfrm>
          <a:prstGeom prst="rect">
            <a:avLst/>
          </a:prstGeom>
        </p:spPr>
        <p:txBody>
          <a:bodyPr anchor="ctr"/>
          <a:lstStyle>
            <a:lvl1pPr algn="ctr">
              <a:defRPr sz="500" b="1">
                <a:latin typeface="Meiryo UI" panose="020B0604030504040204" pitchFamily="50" charset="-128"/>
                <a:ea typeface="Meiryo UI" panose="020B0604030504040204" pitchFamily="50" charset="-128"/>
                <a:cs typeface="Meiryo UI" panose="020B0604030504040204" pitchFamily="50" charset="-128"/>
              </a:defRPr>
            </a:lvl1pPr>
          </a:lstStyle>
          <a:p>
            <a:fld id="{B11FF517-DF7F-4FFA-8E2F-62336C0DE4DA}" type="slidenum">
              <a:rPr lang="ja-JP" altLang="en-US" smtClean="0"/>
              <a:pPr/>
              <a:t>‹#›</a:t>
            </a:fld>
            <a:endParaRPr lang="ja-JP" altLang="en-US"/>
          </a:p>
        </p:txBody>
      </p:sp>
      <p:cxnSp>
        <p:nvCxnSpPr>
          <p:cNvPr id="4" name="直線コネクタ 3"/>
          <p:cNvCxnSpPr/>
          <p:nvPr userDrawn="1"/>
        </p:nvCxnSpPr>
        <p:spPr>
          <a:xfrm>
            <a:off x="463087" y="793914"/>
            <a:ext cx="4401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9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126" rtl="0" eaLnBrk="1" latinLnBrk="0" hangingPunct="1">
        <a:spcBef>
          <a:spcPct val="0"/>
        </a:spcBef>
        <a:buNone/>
        <a:defRPr kumimoji="1"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34.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comments" Target="../comments/comment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41.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youtu.be/mgi3f8Trs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comments" Target="../comments/comment1.xml"/><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7644AF0-902A-4F80-B664-CE58D37914C8}"/>
              </a:ext>
            </a:extLst>
          </p:cNvPr>
          <p:cNvGrpSpPr/>
          <p:nvPr/>
        </p:nvGrpSpPr>
        <p:grpSpPr>
          <a:xfrm>
            <a:off x="541348" y="579262"/>
            <a:ext cx="4365048" cy="1077078"/>
            <a:chOff x="526257" y="567147"/>
            <a:chExt cx="4029057" cy="994172"/>
          </a:xfrm>
        </p:grpSpPr>
        <p:pic>
          <p:nvPicPr>
            <p:cNvPr id="19" name="図 18">
              <a:extLst>
                <a:ext uri="{FF2B5EF4-FFF2-40B4-BE49-F238E27FC236}">
                  <a16:creationId xmlns:a16="http://schemas.microsoft.com/office/drawing/2014/main" id="{C8FB09E9-7AC4-4B95-8260-BE87D77459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059"/>
            <a:stretch/>
          </p:blipFill>
          <p:spPr>
            <a:xfrm>
              <a:off x="526257" y="567147"/>
              <a:ext cx="635166" cy="884220"/>
            </a:xfrm>
            <a:prstGeom prst="rect">
              <a:avLst/>
            </a:prstGeom>
          </p:spPr>
        </p:pic>
        <p:pic>
          <p:nvPicPr>
            <p:cNvPr id="20" name="図 19">
              <a:extLst>
                <a:ext uri="{FF2B5EF4-FFF2-40B4-BE49-F238E27FC236}">
                  <a16:creationId xmlns:a16="http://schemas.microsoft.com/office/drawing/2014/main" id="{128FAD77-DFD9-4BE6-8D36-0FD348D84C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059"/>
            <a:stretch/>
          </p:blipFill>
          <p:spPr>
            <a:xfrm>
              <a:off x="1685494" y="567147"/>
              <a:ext cx="635166" cy="884220"/>
            </a:xfrm>
            <a:prstGeom prst="rect">
              <a:avLst/>
            </a:prstGeom>
          </p:spPr>
        </p:pic>
        <p:pic>
          <p:nvPicPr>
            <p:cNvPr id="21" name="図 20">
              <a:extLst>
                <a:ext uri="{FF2B5EF4-FFF2-40B4-BE49-F238E27FC236}">
                  <a16:creationId xmlns:a16="http://schemas.microsoft.com/office/drawing/2014/main" id="{C74ADBB8-F58B-4547-8474-AC88EB7DD9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341"/>
            <a:stretch/>
          </p:blipFill>
          <p:spPr>
            <a:xfrm>
              <a:off x="3920148" y="567147"/>
              <a:ext cx="635166" cy="881425"/>
            </a:xfrm>
            <a:prstGeom prst="rect">
              <a:avLst/>
            </a:prstGeom>
          </p:spPr>
        </p:pic>
        <p:pic>
          <p:nvPicPr>
            <p:cNvPr id="22" name="図 21">
              <a:extLst>
                <a:ext uri="{FF2B5EF4-FFF2-40B4-BE49-F238E27FC236}">
                  <a16:creationId xmlns:a16="http://schemas.microsoft.com/office/drawing/2014/main" id="{82C9B9C9-575D-4D1F-B289-EFC4D70C57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059"/>
            <a:stretch/>
          </p:blipFill>
          <p:spPr>
            <a:xfrm>
              <a:off x="1121115" y="567147"/>
              <a:ext cx="635166" cy="884220"/>
            </a:xfrm>
            <a:prstGeom prst="rect">
              <a:avLst/>
            </a:prstGeom>
          </p:spPr>
        </p:pic>
        <p:pic>
          <p:nvPicPr>
            <p:cNvPr id="23" name="図 22">
              <a:extLst>
                <a:ext uri="{FF2B5EF4-FFF2-40B4-BE49-F238E27FC236}">
                  <a16:creationId xmlns:a16="http://schemas.microsoft.com/office/drawing/2014/main" id="{4BDD7DCD-6E9E-4C19-872A-9CACC7A3DD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059"/>
            <a:stretch/>
          </p:blipFill>
          <p:spPr>
            <a:xfrm>
              <a:off x="2265112" y="567147"/>
              <a:ext cx="635166" cy="884220"/>
            </a:xfrm>
            <a:prstGeom prst="rect">
              <a:avLst/>
            </a:prstGeom>
          </p:spPr>
        </p:pic>
        <p:pic>
          <p:nvPicPr>
            <p:cNvPr id="24" name="図 23">
              <a:extLst>
                <a:ext uri="{FF2B5EF4-FFF2-40B4-BE49-F238E27FC236}">
                  <a16:creationId xmlns:a16="http://schemas.microsoft.com/office/drawing/2014/main" id="{F71674EB-8B72-4682-8F3C-72D8E0EC99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1059"/>
            <a:stretch/>
          </p:blipFill>
          <p:spPr>
            <a:xfrm>
              <a:off x="3371009" y="567147"/>
              <a:ext cx="635166" cy="884220"/>
            </a:xfrm>
            <a:prstGeom prst="rect">
              <a:avLst/>
            </a:prstGeom>
          </p:spPr>
        </p:pic>
        <p:pic>
          <p:nvPicPr>
            <p:cNvPr id="25" name="図 24">
              <a:extLst>
                <a:ext uri="{FF2B5EF4-FFF2-40B4-BE49-F238E27FC236}">
                  <a16:creationId xmlns:a16="http://schemas.microsoft.com/office/drawing/2014/main" id="{DA157D1F-368C-428D-8FAB-381712B565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7110" y="567147"/>
              <a:ext cx="635166" cy="994172"/>
            </a:xfrm>
            <a:prstGeom prst="rect">
              <a:avLst/>
            </a:prstGeom>
          </p:spPr>
        </p:pic>
      </p:gr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pic>
        <p:nvPicPr>
          <p:cNvPr id="8" name="図 7">
            <a:extLst>
              <a:ext uri="{FF2B5EF4-FFF2-40B4-BE49-F238E27FC236}">
                <a16:creationId xmlns:a16="http://schemas.microsoft.com/office/drawing/2014/main" id="{113A3329-85DB-C748-82B0-26750C540797}"/>
              </a:ext>
            </a:extLst>
          </p:cNvPr>
          <p:cNvPicPr>
            <a:picLocks noChangeAspect="1"/>
          </p:cNvPicPr>
          <p:nvPr/>
        </p:nvPicPr>
        <p:blipFill rotWithShape="1">
          <a:blip r:embed="rId9">
            <a:alphaModFix amt="50000"/>
            <a:extLst>
              <a:ext uri="{28A0092B-C50C-407E-A947-70E740481C1C}">
                <a14:useLocalDpi xmlns:a14="http://schemas.microsoft.com/office/drawing/2010/main" val="0"/>
              </a:ext>
            </a:extLst>
          </a:blip>
          <a:srcRect l="24811" t="17978" r="26851" b="7310"/>
          <a:stretch/>
        </p:blipFill>
        <p:spPr>
          <a:xfrm>
            <a:off x="567985" y="1537220"/>
            <a:ext cx="4231185" cy="3183860"/>
          </a:xfrm>
          <a:prstGeom prst="rect">
            <a:avLst/>
          </a:prstGeom>
        </p:spPr>
      </p:pic>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a:t>
            </a:fld>
            <a:endParaRPr lang="ja-JP" altLang="en-US"/>
          </a:p>
        </p:txBody>
      </p:sp>
      <p:grpSp>
        <p:nvGrpSpPr>
          <p:cNvPr id="10" name="グループ化 9"/>
          <p:cNvGrpSpPr/>
          <p:nvPr/>
        </p:nvGrpSpPr>
        <p:grpSpPr>
          <a:xfrm>
            <a:off x="309327" y="6684679"/>
            <a:ext cx="4489843" cy="307685"/>
            <a:chOff x="530399" y="6692104"/>
            <a:chExt cx="4491181" cy="307777"/>
          </a:xfrm>
        </p:grpSpPr>
        <p:sp>
          <p:nvSpPr>
            <p:cNvPr id="7" name="正方形/長方形 6"/>
            <p:cNvSpPr/>
            <p:nvPr/>
          </p:nvSpPr>
          <p:spPr>
            <a:xfrm>
              <a:off x="530399" y="6692104"/>
              <a:ext cx="3337504" cy="307777"/>
            </a:xfrm>
            <a:prstGeom prst="rect">
              <a:avLst/>
            </a:prstGeom>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所属　　　　　氏名</a:t>
              </a:r>
              <a:endParaRPr lang="ja-JP" altLang="en-US" sz="1400" dirty="0"/>
            </a:p>
          </p:txBody>
        </p:sp>
        <p:cxnSp>
          <p:nvCxnSpPr>
            <p:cNvPr id="9" name="直線コネクタ 8"/>
            <p:cNvCxnSpPr/>
            <p:nvPr/>
          </p:nvCxnSpPr>
          <p:spPr>
            <a:xfrm>
              <a:off x="1389380" y="6999881"/>
              <a:ext cx="3632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526100" y="3161838"/>
            <a:ext cx="4275450" cy="50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Soccer Rules 2023</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en-US" altLang="ja-JP" sz="1798" b="1" dirty="0">
                <a:solidFill>
                  <a:schemeClr val="tx1"/>
                </a:solidFill>
                <a:latin typeface="メイリオ" panose="020B0604030504040204" pitchFamily="50" charset="-128"/>
                <a:ea typeface="メイリオ" panose="020B0604030504040204" pitchFamily="50" charset="-128"/>
              </a:rPr>
              <a:t>Ver4.08</a:t>
            </a:r>
          </a:p>
        </p:txBody>
      </p:sp>
      <p:sp>
        <p:nvSpPr>
          <p:cNvPr id="13" name="正方形/長方形 12"/>
          <p:cNvSpPr/>
          <p:nvPr/>
        </p:nvSpPr>
        <p:spPr>
          <a:xfrm>
            <a:off x="526100" y="1887460"/>
            <a:ext cx="4275450" cy="1241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ロボカップジュニア</a:t>
            </a:r>
            <a:endParaRPr lang="en-US" altLang="ja-JP"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lang="ja-JP" altLang="en-US" sz="2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サッカー審判ハンドブック</a:t>
            </a:r>
            <a:endParaRPr lang="ja-JP" altLang="en-US" sz="1798" dirty="0">
              <a:solidFill>
                <a:schemeClr val="tx1"/>
              </a:solidFill>
            </a:endParaRPr>
          </a:p>
        </p:txBody>
      </p:sp>
      <p:sp>
        <p:nvSpPr>
          <p:cNvPr id="3" name="AutoShape 2">
            <a:extLst>
              <a:ext uri="{FF2B5EF4-FFF2-40B4-BE49-F238E27FC236}">
                <a16:creationId xmlns:a16="http://schemas.microsoft.com/office/drawing/2014/main" id="{A2EF7F27-FC35-44B4-BCF0-EA81AF7518C9}"/>
              </a:ext>
            </a:extLst>
          </p:cNvPr>
          <p:cNvSpPr>
            <a:spLocks noChangeAspect="1" noChangeArrowheads="1"/>
          </p:cNvSpPr>
          <p:nvPr/>
        </p:nvSpPr>
        <p:spPr bwMode="auto">
          <a:xfrm>
            <a:off x="2511425"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BB067DCE-31FC-4ED0-B923-DBCC799DE9C4}"/>
              </a:ext>
            </a:extLst>
          </p:cNvPr>
          <p:cNvPicPr>
            <a:picLocks noChangeAspect="1"/>
          </p:cNvPicPr>
          <p:nvPr/>
        </p:nvPicPr>
        <p:blipFill>
          <a:blip r:embed="rId10"/>
          <a:stretch>
            <a:fillRect/>
          </a:stretch>
        </p:blipFill>
        <p:spPr>
          <a:xfrm>
            <a:off x="213841" y="193114"/>
            <a:ext cx="1131047" cy="395867"/>
          </a:xfrm>
          <a:prstGeom prst="rect">
            <a:avLst/>
          </a:prstGeom>
        </p:spPr>
      </p:pic>
      <p:sp>
        <p:nvSpPr>
          <p:cNvPr id="11" name="角丸四角形 10">
            <a:extLst>
              <a:ext uri="{FF2B5EF4-FFF2-40B4-BE49-F238E27FC236}">
                <a16:creationId xmlns:a16="http://schemas.microsoft.com/office/drawing/2014/main" id="{ADE8E5B3-412E-D942-758B-7CEBC73669C9}"/>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a:extLst>
              <a:ext uri="{FF2B5EF4-FFF2-40B4-BE49-F238E27FC236}">
                <a16:creationId xmlns:a16="http://schemas.microsoft.com/office/drawing/2014/main" id="{73BFB7E0-E458-1F68-34FE-ED9D5C61AA04}"/>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121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AAE152-CC67-B7B4-FBC5-AEAF5013B4B2}"/>
              </a:ext>
            </a:extLst>
          </p:cNvPr>
          <p:cNvPicPr>
            <a:picLocks noChangeAspect="1"/>
          </p:cNvPicPr>
          <p:nvPr/>
        </p:nvPicPr>
        <p:blipFill rotWithShape="1">
          <a:blip r:embed="rId3">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8" name="正方形/長方形 7">
            <a:extLst>
              <a:ext uri="{FF2B5EF4-FFF2-40B4-BE49-F238E27FC236}">
                <a16:creationId xmlns:a16="http://schemas.microsoft.com/office/drawing/2014/main" id="{223CF19A-DE4F-0DC3-04FA-4084CB17997C}"/>
              </a:ext>
            </a:extLst>
          </p:cNvPr>
          <p:cNvSpPr/>
          <p:nvPr/>
        </p:nvSpPr>
        <p:spPr>
          <a:xfrm flipV="1">
            <a:off x="549660" y="1288194"/>
            <a:ext cx="4228330" cy="946700"/>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36" name="図 35">
            <a:extLst>
              <a:ext uri="{FF2B5EF4-FFF2-40B4-BE49-F238E27FC236}">
                <a16:creationId xmlns:a16="http://schemas.microsoft.com/office/drawing/2014/main" id="{459E7BE0-BB4D-450A-A99C-4C5C7061C0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10</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999" b="1">
                <a:solidFill>
                  <a:prstClr val="black"/>
                </a:solidFill>
                <a:latin typeface="Meiryo UI" panose="020B0604030504040204" pitchFamily="50" charset="-128"/>
                <a:ea typeface="Meiryo UI" panose="020B0604030504040204" pitchFamily="50" charset="-128"/>
                <a:cs typeface="メイリオ" panose="020B0604030504040204" pitchFamily="50" charset="-128"/>
              </a:rPr>
              <a:t>ラックオブプログレス</a:t>
            </a:r>
            <a:r>
              <a:rPr lang="en-US" altLang="ja-JP" sz="1999"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999" b="1">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長い時間にわたりロボットやボールに動きがなく試合が進まないときラックオブプログレスとなります。レフリーは身振りと大きな声で宣言して</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カウント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を行い、カウント中に動きがなければボールを取り除いてください。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レフリーは一旦ボールをロボットが見えない状態にした後、最も近くの空いている中立点①に置きます。反応がない場合再び</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カウントして反対側の中立点②に移動、さらに反応がない場合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カウントして中央中立点③に移動します。</a:t>
            </a:r>
            <a:r>
              <a:rPr lang="ja-JP" altLang="en-US"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中央中立点に置いても反応がない場合、</a:t>
            </a:r>
            <a:r>
              <a:rPr lang="en-US" altLang="ja-JP"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rPr>
              <a:t>カウントしたのちリスタートを行います。</a:t>
            </a:r>
            <a:endParaRPr lang="en-US" altLang="ja-JP" sz="1000" dirty="0">
              <a:highlight>
                <a:srgbClr val="00FFFF"/>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弦 13"/>
          <p:cNvSpPr/>
          <p:nvPr/>
        </p:nvSpPr>
        <p:spPr>
          <a:xfrm rot="16200000">
            <a:off x="1275699" y="2808998"/>
            <a:ext cx="521263" cy="470269"/>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16" name="円弧 15"/>
          <p:cNvSpPr/>
          <p:nvPr/>
        </p:nvSpPr>
        <p:spPr>
          <a:xfrm>
            <a:off x="1458648" y="118854"/>
            <a:ext cx="3302347" cy="2477102"/>
          </a:xfrm>
          <a:prstGeom prst="arc">
            <a:avLst>
              <a:gd name="adj1" fmla="val 21249889"/>
              <a:gd name="adj2" fmla="val 3638888"/>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5" name="円/楕円 24"/>
          <p:cNvSpPr/>
          <p:nvPr/>
        </p:nvSpPr>
        <p:spPr>
          <a:xfrm>
            <a:off x="3206305" y="1740554"/>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8" name="グループ化 27"/>
          <p:cNvGrpSpPr/>
          <p:nvPr/>
        </p:nvGrpSpPr>
        <p:grpSpPr>
          <a:xfrm>
            <a:off x="1335604" y="6614521"/>
            <a:ext cx="3176539" cy="536491"/>
            <a:chOff x="1964974" y="6588943"/>
            <a:chExt cx="3315593" cy="536651"/>
          </a:xfrm>
        </p:grpSpPr>
        <p:grpSp>
          <p:nvGrpSpPr>
            <p:cNvPr id="29" name="グループ化 28"/>
            <p:cNvGrpSpPr/>
            <p:nvPr/>
          </p:nvGrpSpPr>
          <p:grpSpPr>
            <a:xfrm>
              <a:off x="1964974" y="6588943"/>
              <a:ext cx="3315592" cy="248619"/>
              <a:chOff x="1965384" y="6304581"/>
              <a:chExt cx="2614276" cy="248619"/>
            </a:xfrm>
          </p:grpSpPr>
          <p:sp>
            <p:nvSpPr>
              <p:cNvPr id="33" name="フリーフォーム 3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１・・２・・３・・ラックオブプログレス</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p:cNvGrpSpPr/>
            <p:nvPr/>
          </p:nvGrpSpPr>
          <p:grpSpPr>
            <a:xfrm>
              <a:off x="1966913" y="6876975"/>
              <a:ext cx="3313654" cy="248619"/>
              <a:chOff x="1966913" y="6304581"/>
              <a:chExt cx="2612747" cy="248619"/>
            </a:xfrm>
          </p:grpSpPr>
          <p:sp>
            <p:nvSpPr>
              <p:cNvPr id="31" name="フリーフォーム 3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38" name="円弧 37"/>
          <p:cNvSpPr/>
          <p:nvPr/>
        </p:nvSpPr>
        <p:spPr>
          <a:xfrm rot="11931723">
            <a:off x="1483824" y="1321414"/>
            <a:ext cx="2169325" cy="1353867"/>
          </a:xfrm>
          <a:prstGeom prst="arc">
            <a:avLst>
              <a:gd name="adj1" fmla="val 11981352"/>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9" name="円弧 38"/>
          <p:cNvSpPr/>
          <p:nvPr/>
        </p:nvSpPr>
        <p:spPr>
          <a:xfrm rot="17635945">
            <a:off x="1759290" y="1127415"/>
            <a:ext cx="1379889" cy="1907218"/>
          </a:xfrm>
          <a:prstGeom prst="arc">
            <a:avLst>
              <a:gd name="adj1" fmla="val 13281303"/>
              <a:gd name="adj2" fmla="val 1813811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42" name="角丸四角形 41"/>
          <p:cNvSpPr/>
          <p:nvPr/>
        </p:nvSpPr>
        <p:spPr>
          <a:xfrm>
            <a:off x="3919818" y="2156902"/>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①近くの中立点</a:t>
            </a:r>
          </a:p>
        </p:txBody>
      </p:sp>
      <p:sp>
        <p:nvSpPr>
          <p:cNvPr id="44" name="角丸四角形 43"/>
          <p:cNvSpPr/>
          <p:nvPr/>
        </p:nvSpPr>
        <p:spPr>
          <a:xfrm>
            <a:off x="2030545" y="2839363"/>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②反対の中立点</a:t>
            </a:r>
          </a:p>
        </p:txBody>
      </p:sp>
      <p:sp>
        <p:nvSpPr>
          <p:cNvPr id="45" name="角丸四角形 44"/>
          <p:cNvSpPr/>
          <p:nvPr/>
        </p:nvSpPr>
        <p:spPr>
          <a:xfrm>
            <a:off x="478905" y="1201223"/>
            <a:ext cx="1223311"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③中央の中立点</a:t>
            </a:r>
          </a:p>
        </p:txBody>
      </p:sp>
      <p:sp>
        <p:nvSpPr>
          <p:cNvPr id="6" name="角丸四角形 5">
            <a:extLst>
              <a:ext uri="{FF2B5EF4-FFF2-40B4-BE49-F238E27FC236}">
                <a16:creationId xmlns:a16="http://schemas.microsoft.com/office/drawing/2014/main" id="{4951306B-B12D-18AC-CF0D-4170AC48E4EC}"/>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D6FAFFF1-8F66-6D0C-02D9-7238076C1037}"/>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a:extLst>
              <a:ext uri="{FF2B5EF4-FFF2-40B4-BE49-F238E27FC236}">
                <a16:creationId xmlns:a16="http://schemas.microsoft.com/office/drawing/2014/main" id="{C569E3AB-DE58-4FE1-8345-99349499CD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2503" y="813821"/>
            <a:ext cx="529463" cy="529463"/>
          </a:xfrm>
          <a:prstGeom prst="rect">
            <a:avLst/>
          </a:prstGeom>
          <a:effectLst>
            <a:outerShdw blurRad="50800" dist="38100" dir="2700000" algn="tl" rotWithShape="0">
              <a:prstClr val="black">
                <a:alpha val="40000"/>
              </a:prstClr>
            </a:outerShdw>
          </a:effectLst>
        </p:spPr>
      </p:pic>
      <p:sp>
        <p:nvSpPr>
          <p:cNvPr id="15" name="円弧 14"/>
          <p:cNvSpPr/>
          <p:nvPr/>
        </p:nvSpPr>
        <p:spPr>
          <a:xfrm>
            <a:off x="3388637" y="1031779"/>
            <a:ext cx="1699205" cy="1488264"/>
          </a:xfrm>
          <a:prstGeom prst="arc">
            <a:avLst>
              <a:gd name="adj1" fmla="val 10951558"/>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Tree>
    <p:extLst>
      <p:ext uri="{BB962C8B-B14F-4D97-AF65-F5344CB8AC3E}">
        <p14:creationId xmlns:p14="http://schemas.microsoft.com/office/powerpoint/2010/main" val="118880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3970036B-D4FB-874D-FC5C-531D5E514979}"/>
              </a:ext>
            </a:extLst>
          </p:cNvPr>
          <p:cNvGrpSpPr/>
          <p:nvPr/>
        </p:nvGrpSpPr>
        <p:grpSpPr>
          <a:xfrm>
            <a:off x="549660" y="1196001"/>
            <a:ext cx="4228330" cy="3136702"/>
            <a:chOff x="549660" y="1196001"/>
            <a:chExt cx="4228330" cy="3136702"/>
          </a:xfrm>
        </p:grpSpPr>
        <p:pic>
          <p:nvPicPr>
            <p:cNvPr id="8" name="図 7">
              <a:extLst>
                <a:ext uri="{FF2B5EF4-FFF2-40B4-BE49-F238E27FC236}">
                  <a16:creationId xmlns:a16="http://schemas.microsoft.com/office/drawing/2014/main" id="{7B673116-2A6B-FA9D-DBD3-2D31DF54137D}"/>
                </a:ext>
              </a:extLst>
            </p:cNvPr>
            <p:cNvPicPr>
              <a:picLocks noChangeAspect="1"/>
            </p:cNvPicPr>
            <p:nvPr/>
          </p:nvPicPr>
          <p:blipFill rotWithShape="1">
            <a:blip r:embed="rId2">
              <a:extLst>
                <a:ext uri="{28A0092B-C50C-407E-A947-70E740481C1C}">
                  <a14:useLocalDpi xmlns:a14="http://schemas.microsoft.com/office/drawing/2010/main" val="0"/>
                </a:ext>
              </a:extLst>
            </a:blip>
            <a:srcRect r="54459"/>
            <a:stretch/>
          </p:blipFill>
          <p:spPr>
            <a:xfrm rot="16200000">
              <a:off x="1185200" y="739914"/>
              <a:ext cx="3020531" cy="4165048"/>
            </a:xfrm>
            <a:prstGeom prst="rect">
              <a:avLst/>
            </a:prstGeom>
          </p:spPr>
        </p:pic>
        <p:sp>
          <p:nvSpPr>
            <p:cNvPr id="11" name="正方形/長方形 10">
              <a:extLst>
                <a:ext uri="{FF2B5EF4-FFF2-40B4-BE49-F238E27FC236}">
                  <a16:creationId xmlns:a16="http://schemas.microsoft.com/office/drawing/2014/main" id="{980E73B7-762F-F1D6-4926-1C2C5B2646A2}"/>
                </a:ext>
              </a:extLst>
            </p:cNvPr>
            <p:cNvSpPr/>
            <p:nvPr/>
          </p:nvSpPr>
          <p:spPr>
            <a:xfrm flipV="1">
              <a:off x="549660" y="1196001"/>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grpSp>
      <p:pic>
        <p:nvPicPr>
          <p:cNvPr id="2" name="図 1">
            <a:extLst>
              <a:ext uri="{FF2B5EF4-FFF2-40B4-BE49-F238E27FC236}">
                <a16:creationId xmlns:a16="http://schemas.microsoft.com/office/drawing/2014/main" id="{8DD06200-5218-B098-A340-80C4536955CE}"/>
              </a:ext>
            </a:extLst>
          </p:cNvPr>
          <p:cNvPicPr>
            <a:picLocks noChangeAspect="1"/>
          </p:cNvPicPr>
          <p:nvPr/>
        </p:nvPicPr>
        <p:blipFill rotWithShape="1">
          <a:blip r:embed="rId2">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3" name="正方形/長方形 2">
            <a:extLst>
              <a:ext uri="{FF2B5EF4-FFF2-40B4-BE49-F238E27FC236}">
                <a16:creationId xmlns:a16="http://schemas.microsoft.com/office/drawing/2014/main" id="{6D8035CA-BB44-38EE-738E-2DDAD87EC761}"/>
              </a:ext>
            </a:extLst>
          </p:cNvPr>
          <p:cNvSpPr/>
          <p:nvPr/>
        </p:nvSpPr>
        <p:spPr>
          <a:xfrm flipV="1">
            <a:off x="542186" y="1280656"/>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30" name="図 29">
            <a:extLst>
              <a:ext uri="{FF2B5EF4-FFF2-40B4-BE49-F238E27FC236}">
                <a16:creationId xmlns:a16="http://schemas.microsoft.com/office/drawing/2014/main" id="{ABBC6693-13B7-4F7E-929E-F3770A9C2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11</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ホールド</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ボールが、他のロボットからアクセスできない状態になったり、ドリブラー以外の方法でロボットと固定されたり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ボールが回転しない状態をホールドと呼びます。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レフリーは「ホールド」と宣言して一旦ボールを取り除きロボットから見えない状態にしたのち、最寄りの空いている中立点に置いてください。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具体的には、ボールがロボットの上に乗ってしまった状態、ロボット同士に挟まれてフィールド面から完全に浮いてしまった状態などが挙げられます。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円弧 17"/>
          <p:cNvSpPr/>
          <p:nvPr/>
        </p:nvSpPr>
        <p:spPr>
          <a:xfrm>
            <a:off x="1546398" y="202660"/>
            <a:ext cx="3302347" cy="2317383"/>
          </a:xfrm>
          <a:prstGeom prst="arc">
            <a:avLst>
              <a:gd name="adj1" fmla="val 21249889"/>
              <a:gd name="adj2" fmla="val 354799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ホールド！</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6" name="弦 25"/>
          <p:cNvSpPr/>
          <p:nvPr/>
        </p:nvSpPr>
        <p:spPr>
          <a:xfrm rot="16200000">
            <a:off x="2735812" y="1627436"/>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4" name="円/楕円 23"/>
          <p:cNvSpPr/>
          <p:nvPr/>
        </p:nvSpPr>
        <p:spPr>
          <a:xfrm>
            <a:off x="2974034" y="1880325"/>
            <a:ext cx="364665" cy="364665"/>
          </a:xfrm>
          <a:prstGeom prst="ellipse">
            <a:avLst/>
          </a:prstGeom>
          <a:solidFill>
            <a:schemeClr val="tx1">
              <a:lumMod val="75000"/>
              <a:lumOff val="25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8" name="円弧 27"/>
          <p:cNvSpPr/>
          <p:nvPr/>
        </p:nvSpPr>
        <p:spPr>
          <a:xfrm>
            <a:off x="3067372" y="1031779"/>
            <a:ext cx="2458656" cy="1488264"/>
          </a:xfrm>
          <a:prstGeom prst="arc">
            <a:avLst>
              <a:gd name="adj1" fmla="val 10985070"/>
              <a:gd name="adj2" fmla="val 1716491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 name="角丸四角形 5">
            <a:extLst>
              <a:ext uri="{FF2B5EF4-FFF2-40B4-BE49-F238E27FC236}">
                <a16:creationId xmlns:a16="http://schemas.microsoft.com/office/drawing/2014/main" id="{97F0C6D2-824D-348F-D18B-B8903DED4F27}"/>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B608408B-C797-06CB-0CE1-EB2B45779209}"/>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図 30">
            <a:extLst>
              <a:ext uri="{FF2B5EF4-FFF2-40B4-BE49-F238E27FC236}">
                <a16:creationId xmlns:a16="http://schemas.microsoft.com/office/drawing/2014/main" id="{3A09E8D3-5994-43C9-9A1E-DEBFA59E0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733" y="923956"/>
            <a:ext cx="529463" cy="5294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242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A6246495-0FBF-48D9-D9E1-735DBF84480F}"/>
              </a:ext>
            </a:extLst>
          </p:cNvPr>
          <p:cNvGrpSpPr/>
          <p:nvPr/>
        </p:nvGrpSpPr>
        <p:grpSpPr>
          <a:xfrm>
            <a:off x="187577" y="958940"/>
            <a:ext cx="1590188" cy="1367266"/>
            <a:chOff x="2052024" y="1322357"/>
            <a:chExt cx="3020912" cy="2597423"/>
          </a:xfrm>
        </p:grpSpPr>
        <p:pic>
          <p:nvPicPr>
            <p:cNvPr id="19" name="図 18">
              <a:extLst>
                <a:ext uri="{FF2B5EF4-FFF2-40B4-BE49-F238E27FC236}">
                  <a16:creationId xmlns:a16="http://schemas.microsoft.com/office/drawing/2014/main" id="{2F436731-464D-461E-56C2-039CD1EB8F8B}"/>
                </a:ext>
              </a:extLst>
            </p:cNvPr>
            <p:cNvPicPr>
              <a:picLocks noChangeAspect="1"/>
            </p:cNvPicPr>
            <p:nvPr/>
          </p:nvPicPr>
          <p:blipFill rotWithShape="1">
            <a:blip r:embed="rId3">
              <a:extLst>
                <a:ext uri="{28A0092B-C50C-407E-A947-70E740481C1C}">
                  <a14:useLocalDpi xmlns:a14="http://schemas.microsoft.com/office/drawing/2010/main" val="0"/>
                </a:ext>
              </a:extLst>
            </a:blip>
            <a:srcRect l="6247" t="45635" r="64101"/>
            <a:stretch/>
          </p:blipFill>
          <p:spPr>
            <a:xfrm rot="16200000">
              <a:off x="2305578" y="1152422"/>
              <a:ext cx="2572677" cy="2962039"/>
            </a:xfrm>
            <a:prstGeom prst="rect">
              <a:avLst/>
            </a:prstGeom>
          </p:spPr>
        </p:pic>
        <p:sp>
          <p:nvSpPr>
            <p:cNvPr id="20" name="正方形/長方形 19">
              <a:extLst>
                <a:ext uri="{FF2B5EF4-FFF2-40B4-BE49-F238E27FC236}">
                  <a16:creationId xmlns:a16="http://schemas.microsoft.com/office/drawing/2014/main" id="{05DF5BD9-AB7F-9788-47BD-B9CE6B244B71}"/>
                </a:ext>
              </a:extLst>
            </p:cNvPr>
            <p:cNvSpPr/>
            <p:nvPr/>
          </p:nvSpPr>
          <p:spPr>
            <a:xfrm flipV="1">
              <a:off x="2052024" y="1322357"/>
              <a:ext cx="3020908" cy="862866"/>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grpSp>
      <p:grpSp>
        <p:nvGrpSpPr>
          <p:cNvPr id="13" name="グループ化 12">
            <a:extLst>
              <a:ext uri="{FF2B5EF4-FFF2-40B4-BE49-F238E27FC236}">
                <a16:creationId xmlns:a16="http://schemas.microsoft.com/office/drawing/2014/main" id="{5DAFEC3B-B51B-4B19-CA98-A3F576F2007E}"/>
              </a:ext>
            </a:extLst>
          </p:cNvPr>
          <p:cNvGrpSpPr/>
          <p:nvPr/>
        </p:nvGrpSpPr>
        <p:grpSpPr>
          <a:xfrm>
            <a:off x="209551" y="2528899"/>
            <a:ext cx="1590186" cy="1639552"/>
            <a:chOff x="2052024" y="1347104"/>
            <a:chExt cx="3020909" cy="3114690"/>
          </a:xfrm>
        </p:grpSpPr>
        <p:pic>
          <p:nvPicPr>
            <p:cNvPr id="14" name="図 13">
              <a:extLst>
                <a:ext uri="{FF2B5EF4-FFF2-40B4-BE49-F238E27FC236}">
                  <a16:creationId xmlns:a16="http://schemas.microsoft.com/office/drawing/2014/main" id="{217A92B9-628D-8170-2717-1DB0A3DAD9D9}"/>
                </a:ext>
              </a:extLst>
            </p:cNvPr>
            <p:cNvPicPr>
              <a:picLocks noChangeAspect="1"/>
            </p:cNvPicPr>
            <p:nvPr/>
          </p:nvPicPr>
          <p:blipFill rotWithShape="1">
            <a:blip r:embed="rId3">
              <a:extLst>
                <a:ext uri="{28A0092B-C50C-407E-A947-70E740481C1C}">
                  <a14:useLocalDpi xmlns:a14="http://schemas.microsoft.com/office/drawing/2010/main" val="0"/>
                </a:ext>
              </a:extLst>
            </a:blip>
            <a:srcRect t="45635" r="64101"/>
            <a:stretch/>
          </p:blipFill>
          <p:spPr>
            <a:xfrm rot="16200000">
              <a:off x="2034569" y="1423429"/>
              <a:ext cx="3114690" cy="2962039"/>
            </a:xfrm>
            <a:prstGeom prst="rect">
              <a:avLst/>
            </a:prstGeom>
          </p:spPr>
        </p:pic>
        <p:sp>
          <p:nvSpPr>
            <p:cNvPr id="15" name="正方形/長方形 14">
              <a:extLst>
                <a:ext uri="{FF2B5EF4-FFF2-40B4-BE49-F238E27FC236}">
                  <a16:creationId xmlns:a16="http://schemas.microsoft.com/office/drawing/2014/main" id="{42D6B616-DBA8-AE8C-012D-DE3E48B7A588}"/>
                </a:ext>
              </a:extLst>
            </p:cNvPr>
            <p:cNvSpPr/>
            <p:nvPr/>
          </p:nvSpPr>
          <p:spPr>
            <a:xfrm flipV="1">
              <a:off x="2052024" y="1348090"/>
              <a:ext cx="3020909"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grpSp>
      <p:grpSp>
        <p:nvGrpSpPr>
          <p:cNvPr id="12" name="グループ化 11">
            <a:extLst>
              <a:ext uri="{FF2B5EF4-FFF2-40B4-BE49-F238E27FC236}">
                <a16:creationId xmlns:a16="http://schemas.microsoft.com/office/drawing/2014/main" id="{3570F87E-E3EB-FEA0-FC8C-9CBCB18E41F0}"/>
              </a:ext>
            </a:extLst>
          </p:cNvPr>
          <p:cNvGrpSpPr/>
          <p:nvPr/>
        </p:nvGrpSpPr>
        <p:grpSpPr>
          <a:xfrm>
            <a:off x="2052024" y="1347104"/>
            <a:ext cx="3020909" cy="3114690"/>
            <a:chOff x="2052024" y="1347104"/>
            <a:chExt cx="3020909" cy="3114690"/>
          </a:xfrm>
        </p:grpSpPr>
        <p:pic>
          <p:nvPicPr>
            <p:cNvPr id="6" name="図 5">
              <a:extLst>
                <a:ext uri="{FF2B5EF4-FFF2-40B4-BE49-F238E27FC236}">
                  <a16:creationId xmlns:a16="http://schemas.microsoft.com/office/drawing/2014/main" id="{E83F6FE3-6409-E71E-1977-280122E9EE24}"/>
                </a:ext>
              </a:extLst>
            </p:cNvPr>
            <p:cNvPicPr>
              <a:picLocks noChangeAspect="1"/>
            </p:cNvPicPr>
            <p:nvPr/>
          </p:nvPicPr>
          <p:blipFill rotWithShape="1">
            <a:blip r:embed="rId3">
              <a:extLst>
                <a:ext uri="{28A0092B-C50C-407E-A947-70E740481C1C}">
                  <a14:useLocalDpi xmlns:a14="http://schemas.microsoft.com/office/drawing/2010/main" val="0"/>
                </a:ext>
              </a:extLst>
            </a:blip>
            <a:srcRect t="45635" r="64101"/>
            <a:stretch/>
          </p:blipFill>
          <p:spPr>
            <a:xfrm rot="16200000">
              <a:off x="2034569" y="1423429"/>
              <a:ext cx="3114690" cy="2962039"/>
            </a:xfrm>
            <a:prstGeom prst="rect">
              <a:avLst/>
            </a:prstGeom>
          </p:spPr>
        </p:pic>
        <p:sp>
          <p:nvSpPr>
            <p:cNvPr id="7" name="正方形/長方形 6">
              <a:extLst>
                <a:ext uri="{FF2B5EF4-FFF2-40B4-BE49-F238E27FC236}">
                  <a16:creationId xmlns:a16="http://schemas.microsoft.com/office/drawing/2014/main" id="{6ECE1E6D-AD41-21EE-F32C-8C1D60638F26}"/>
                </a:ext>
              </a:extLst>
            </p:cNvPr>
            <p:cNvSpPr/>
            <p:nvPr/>
          </p:nvSpPr>
          <p:spPr>
            <a:xfrm flipV="1">
              <a:off x="2052024" y="1348090"/>
              <a:ext cx="3020909"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grpSp>
      <p:pic>
        <p:nvPicPr>
          <p:cNvPr id="47" name="図 46">
            <a:extLst>
              <a:ext uri="{FF2B5EF4-FFF2-40B4-BE49-F238E27FC236}">
                <a16:creationId xmlns:a16="http://schemas.microsoft.com/office/drawing/2014/main" id="{D595AF10-EFFD-48CE-9FAB-B6CFD4829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95" y="1185106"/>
            <a:ext cx="334113" cy="299080"/>
          </a:xfrm>
          <a:prstGeom prst="rect">
            <a:avLst/>
          </a:prstGeom>
          <a:effectLst>
            <a:outerShdw blurRad="50800" dist="38100" dir="2700000" algn="tl" rotWithShape="0">
              <a:prstClr val="black">
                <a:alpha val="40000"/>
              </a:prstClr>
            </a:outerShdw>
          </a:effectLst>
        </p:spPr>
      </p:pic>
      <p:pic>
        <p:nvPicPr>
          <p:cNvPr id="48" name="図 47">
            <a:extLst>
              <a:ext uri="{FF2B5EF4-FFF2-40B4-BE49-F238E27FC236}">
                <a16:creationId xmlns:a16="http://schemas.microsoft.com/office/drawing/2014/main" id="{8E243A39-95D3-454C-ABFB-D71D1A5FBB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21" y="3115690"/>
            <a:ext cx="308908" cy="308908"/>
          </a:xfrm>
          <a:prstGeom prst="rect">
            <a:avLst/>
          </a:prstGeom>
          <a:effectLst>
            <a:outerShdw blurRad="50800" dist="38100" dir="2700000" algn="tl" rotWithShape="0">
              <a:prstClr val="black">
                <a:alpha val="40000"/>
              </a:prstClr>
            </a:outerShdw>
          </a:effectLst>
        </p:spPr>
      </p:pic>
      <p:pic>
        <p:nvPicPr>
          <p:cNvPr id="45" name="図 44">
            <a:extLst>
              <a:ext uri="{FF2B5EF4-FFF2-40B4-BE49-F238E27FC236}">
                <a16:creationId xmlns:a16="http://schemas.microsoft.com/office/drawing/2014/main" id="{1F1A538B-5E14-4BCC-8257-54B7E13242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46" name="図 45">
            <a:extLst>
              <a:ext uri="{FF2B5EF4-FFF2-40B4-BE49-F238E27FC236}">
                <a16:creationId xmlns:a16="http://schemas.microsoft.com/office/drawing/2014/main" id="{EFB82F0A-859D-464D-B671-CAF3824F0D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0733" y="2795749"/>
            <a:ext cx="529463" cy="529463"/>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12</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プッシング</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攻撃側のロボットと守備側のロボットが接していて、少なくとも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台がペナルティエリアに侵入していて、かつ少なくとも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台がボールと接触している場合は</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レフリーの裁量でプッシングをとることが出来ます。</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レフリーは大きな声で「プッシング！」と宣言して一旦ボールを取り除きロボットから見えない状態にしたのち、</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一番遠くの空いている中立点に置いてください。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プッシングの状況下でボールがゴールされても得点にはなりません。</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円弧 17"/>
          <p:cNvSpPr/>
          <p:nvPr/>
        </p:nvSpPr>
        <p:spPr>
          <a:xfrm flipV="1">
            <a:off x="2490046" y="776141"/>
            <a:ext cx="2264341" cy="3142192"/>
          </a:xfrm>
          <a:prstGeom prst="arc">
            <a:avLst>
              <a:gd name="adj1" fmla="val 20397176"/>
              <a:gd name="adj2" fmla="val 458823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プッシング！（ノーゴールです！）</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2" name="弦 21"/>
          <p:cNvSpPr/>
          <p:nvPr/>
        </p:nvSpPr>
        <p:spPr>
          <a:xfrm rot="17778797">
            <a:off x="2783240" y="1958215"/>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4" name="弦 23"/>
          <p:cNvSpPr/>
          <p:nvPr/>
        </p:nvSpPr>
        <p:spPr>
          <a:xfrm rot="16200000">
            <a:off x="2905470" y="250923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 name="十字形 1"/>
          <p:cNvSpPr/>
          <p:nvPr/>
        </p:nvSpPr>
        <p:spPr>
          <a:xfrm rot="2700000">
            <a:off x="123178" y="922614"/>
            <a:ext cx="492329" cy="492329"/>
          </a:xfrm>
          <a:prstGeom prst="plus">
            <a:avLst>
              <a:gd name="adj" fmla="val 42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9" name="十字形 28"/>
          <p:cNvSpPr/>
          <p:nvPr/>
        </p:nvSpPr>
        <p:spPr>
          <a:xfrm rot="2700000">
            <a:off x="95638" y="2736698"/>
            <a:ext cx="492329" cy="492329"/>
          </a:xfrm>
          <a:prstGeom prst="plus">
            <a:avLst>
              <a:gd name="adj" fmla="val 42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円/楕円 30"/>
          <p:cNvSpPr/>
          <p:nvPr/>
        </p:nvSpPr>
        <p:spPr>
          <a:xfrm>
            <a:off x="2636730" y="2383464"/>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2" name="円弧 31"/>
          <p:cNvSpPr/>
          <p:nvPr/>
        </p:nvSpPr>
        <p:spPr>
          <a:xfrm>
            <a:off x="1419570" y="2584583"/>
            <a:ext cx="3779531" cy="2158453"/>
          </a:xfrm>
          <a:prstGeom prst="arc">
            <a:avLst>
              <a:gd name="adj1" fmla="val 15737762"/>
              <a:gd name="adj2" fmla="val 19496855"/>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3" name="角丸四角形 50">
            <a:extLst>
              <a:ext uri="{FF2B5EF4-FFF2-40B4-BE49-F238E27FC236}">
                <a16:creationId xmlns:a16="http://schemas.microsoft.com/office/drawing/2014/main" id="{CF223775-E1AB-45B6-A1EF-C6088B52393D}"/>
              </a:ext>
            </a:extLst>
          </p:cNvPr>
          <p:cNvSpPr/>
          <p:nvPr/>
        </p:nvSpPr>
        <p:spPr>
          <a:xfrm>
            <a:off x="2378072" y="960076"/>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一番遠くの中立点に移動</a:t>
            </a:r>
          </a:p>
        </p:txBody>
      </p:sp>
      <p:sp>
        <p:nvSpPr>
          <p:cNvPr id="35" name="弦 34">
            <a:extLst>
              <a:ext uri="{FF2B5EF4-FFF2-40B4-BE49-F238E27FC236}">
                <a16:creationId xmlns:a16="http://schemas.microsoft.com/office/drawing/2014/main" id="{D453FDDB-9AAA-4CC0-BF79-978FA6738FED}"/>
              </a:ext>
            </a:extLst>
          </p:cNvPr>
          <p:cNvSpPr/>
          <p:nvPr/>
        </p:nvSpPr>
        <p:spPr>
          <a:xfrm rot="17778797">
            <a:off x="831639" y="2792254"/>
            <a:ext cx="446224" cy="439763"/>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7" name="弦 36">
            <a:extLst>
              <a:ext uri="{FF2B5EF4-FFF2-40B4-BE49-F238E27FC236}">
                <a16:creationId xmlns:a16="http://schemas.microsoft.com/office/drawing/2014/main" id="{AEF15EA8-15C1-4BD8-95F9-C5A895921E55}"/>
              </a:ext>
            </a:extLst>
          </p:cNvPr>
          <p:cNvSpPr/>
          <p:nvPr/>
        </p:nvSpPr>
        <p:spPr>
          <a:xfrm rot="16200000">
            <a:off x="694744" y="3313107"/>
            <a:ext cx="488261" cy="404613"/>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9" name="弦 48">
            <a:extLst>
              <a:ext uri="{FF2B5EF4-FFF2-40B4-BE49-F238E27FC236}">
                <a16:creationId xmlns:a16="http://schemas.microsoft.com/office/drawing/2014/main" id="{65EACDA4-338E-4FF4-A73D-279BBA3440EA}"/>
              </a:ext>
            </a:extLst>
          </p:cNvPr>
          <p:cNvSpPr/>
          <p:nvPr/>
        </p:nvSpPr>
        <p:spPr>
          <a:xfrm rot="18312304">
            <a:off x="898114" y="986704"/>
            <a:ext cx="349188" cy="396153"/>
          </a:xfrm>
          <a:prstGeom prst="chord">
            <a:avLst>
              <a:gd name="adj1" fmla="val 13213979"/>
              <a:gd name="adj2" fmla="val 818363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50" name="弦 49">
            <a:extLst>
              <a:ext uri="{FF2B5EF4-FFF2-40B4-BE49-F238E27FC236}">
                <a16:creationId xmlns:a16="http://schemas.microsoft.com/office/drawing/2014/main" id="{2EB05C01-77EF-45E7-B63B-68763E75EB5D}"/>
              </a:ext>
            </a:extLst>
          </p:cNvPr>
          <p:cNvSpPr/>
          <p:nvPr/>
        </p:nvSpPr>
        <p:spPr>
          <a:xfrm rot="16200000">
            <a:off x="621389" y="1309361"/>
            <a:ext cx="362530" cy="378152"/>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8" name="角丸四角形 7">
            <a:extLst>
              <a:ext uri="{FF2B5EF4-FFF2-40B4-BE49-F238E27FC236}">
                <a16:creationId xmlns:a16="http://schemas.microsoft.com/office/drawing/2014/main" id="{982F17DB-EBF9-F5A8-399E-EB70CBC88634}"/>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a:extLst>
              <a:ext uri="{FF2B5EF4-FFF2-40B4-BE49-F238E27FC236}">
                <a16:creationId xmlns:a16="http://schemas.microsoft.com/office/drawing/2014/main" id="{5CB26496-C453-5282-C6D6-E2711BBE60F7}"/>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 角を丸くする 15">
            <a:extLst>
              <a:ext uri="{FF2B5EF4-FFF2-40B4-BE49-F238E27FC236}">
                <a16:creationId xmlns:a16="http://schemas.microsoft.com/office/drawing/2014/main" id="{5D31F20D-43EF-F866-47AA-4595E40D074E}"/>
              </a:ext>
            </a:extLst>
          </p:cNvPr>
          <p:cNvSpPr/>
          <p:nvPr/>
        </p:nvSpPr>
        <p:spPr>
          <a:xfrm>
            <a:off x="203863" y="3853183"/>
            <a:ext cx="1696668" cy="55106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攻撃側と守備側が</a:t>
            </a:r>
          </a:p>
          <a:p>
            <a:pPr algn="ctr"/>
            <a:r>
              <a:rPr kumimoji="1" lang="ja-JP" altLang="en-US" sz="1200" b="1" dirty="0">
                <a:solidFill>
                  <a:schemeClr val="tx1"/>
                </a:solidFill>
              </a:rPr>
              <a:t>互いに接触していない</a:t>
            </a:r>
          </a:p>
        </p:txBody>
      </p:sp>
      <p:sp>
        <p:nvSpPr>
          <p:cNvPr id="21" name="四角形: 角を丸くする 20">
            <a:extLst>
              <a:ext uri="{FF2B5EF4-FFF2-40B4-BE49-F238E27FC236}">
                <a16:creationId xmlns:a16="http://schemas.microsoft.com/office/drawing/2014/main" id="{040351BB-ED67-EB79-39FB-37DF200FD054}"/>
              </a:ext>
            </a:extLst>
          </p:cNvPr>
          <p:cNvSpPr/>
          <p:nvPr/>
        </p:nvSpPr>
        <p:spPr>
          <a:xfrm>
            <a:off x="174349" y="1886311"/>
            <a:ext cx="1696668" cy="551062"/>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守備側ロボットが</a:t>
            </a:r>
          </a:p>
          <a:p>
            <a:pPr marL="0" marR="0" lvl="0" indent="0" algn="ctr" defTabSz="914126" rtl="0" eaLnBrk="1" fontAlgn="auto" latinLnBrk="0" hangingPunct="1">
              <a:lnSpc>
                <a:spcPct val="12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エリアに入っていない</a:t>
            </a:r>
          </a:p>
        </p:txBody>
      </p:sp>
    </p:spTree>
    <p:extLst>
      <p:ext uri="{BB962C8B-B14F-4D97-AF65-F5344CB8AC3E}">
        <p14:creationId xmlns:p14="http://schemas.microsoft.com/office/powerpoint/2010/main" val="108626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B48B9-F6B7-63EC-55AF-DBCECFD9BEB0}"/>
              </a:ext>
            </a:extLst>
          </p:cNvPr>
          <p:cNvPicPr>
            <a:picLocks noChangeAspect="1"/>
          </p:cNvPicPr>
          <p:nvPr/>
        </p:nvPicPr>
        <p:blipFill rotWithShape="1">
          <a:blip r:embed="rId2">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8" name="正方形/長方形 7">
            <a:extLst>
              <a:ext uri="{FF2B5EF4-FFF2-40B4-BE49-F238E27FC236}">
                <a16:creationId xmlns:a16="http://schemas.microsoft.com/office/drawing/2014/main" id="{604806E9-F03B-CCD7-C4FB-3F4AD966DE9D}"/>
              </a:ext>
            </a:extLst>
          </p:cNvPr>
          <p:cNvSpPr/>
          <p:nvPr/>
        </p:nvSpPr>
        <p:spPr>
          <a:xfrm flipV="1">
            <a:off x="549660" y="1273875"/>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45" name="図 44">
            <a:extLst>
              <a:ext uri="{FF2B5EF4-FFF2-40B4-BE49-F238E27FC236}">
                <a16:creationId xmlns:a16="http://schemas.microsoft.com/office/drawing/2014/main" id="{F0A1B2AC-B6A7-4CD0-93BD-8AC2C39EB1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13</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マルチプルディフェンス</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356293"/>
            <a:ext cx="4416502" cy="2319662"/>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守備側のロボット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台が、ペナルティエリアに少しでも侵入して試合に大きな影響を与えている場合を、マルチプルディフェンスと呼びます。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レフリーは「マルチプルディフェンス」と宣言して、ボールから遠い方の守備側ロボットを</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一番遠くの空いている中立点に移動してください。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必ずハンドルを用い、他のロボットと衝突しない安全な高さまで持ち上げ、落ち着いて移動させましょう。</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レフリーは必要な時にいつでもマルチプルディフェンスを宣言することができます。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また、繰り返し発生する際は審判の判断で故障とみなすこともできます。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マルチプルディフェンス！</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ロボットを一番遠くの空いている中立点に移動します。</a:t>
                </a:r>
              </a:p>
            </p:txBody>
          </p:sp>
        </p:grpSp>
      </p:grpSp>
      <p:pic>
        <p:nvPicPr>
          <p:cNvPr id="46" name="図 45">
            <a:extLst>
              <a:ext uri="{FF2B5EF4-FFF2-40B4-BE49-F238E27FC236}">
                <a16:creationId xmlns:a16="http://schemas.microsoft.com/office/drawing/2014/main" id="{40951B2B-9876-43B5-836B-DD2323A60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409" y="1808613"/>
            <a:ext cx="444282" cy="444282"/>
          </a:xfrm>
          <a:prstGeom prst="rect">
            <a:avLst/>
          </a:prstGeom>
          <a:effectLst>
            <a:outerShdw blurRad="50800" dist="38100" dir="2700000" algn="tl" rotWithShape="0">
              <a:prstClr val="black">
                <a:alpha val="40000"/>
              </a:prstClr>
            </a:outerShdw>
          </a:effectLst>
        </p:spPr>
      </p:pic>
      <p:sp>
        <p:nvSpPr>
          <p:cNvPr id="24" name="弦 23"/>
          <p:cNvSpPr/>
          <p:nvPr/>
        </p:nvSpPr>
        <p:spPr>
          <a:xfrm rot="16200000">
            <a:off x="2066410" y="2474310"/>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5" name="弦 24"/>
          <p:cNvSpPr/>
          <p:nvPr/>
        </p:nvSpPr>
        <p:spPr>
          <a:xfrm rot="15219442">
            <a:off x="1734167" y="1320927"/>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9" name="円弧 28"/>
          <p:cNvSpPr/>
          <p:nvPr/>
        </p:nvSpPr>
        <p:spPr>
          <a:xfrm rot="2725219" flipV="1">
            <a:off x="2117802" y="942733"/>
            <a:ext cx="2682332" cy="1417847"/>
          </a:xfrm>
          <a:prstGeom prst="arc">
            <a:avLst>
              <a:gd name="adj1" fmla="val 918185"/>
              <a:gd name="adj2" fmla="val 6785492"/>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30" name="弦 29"/>
          <p:cNvSpPr/>
          <p:nvPr/>
        </p:nvSpPr>
        <p:spPr>
          <a:xfrm rot="16200000">
            <a:off x="4375824" y="233376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弦 30"/>
          <p:cNvSpPr/>
          <p:nvPr/>
        </p:nvSpPr>
        <p:spPr>
          <a:xfrm rot="16200000">
            <a:off x="2912241" y="2728333"/>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26" name="正方形/長方形 25"/>
          <p:cNvSpPr/>
          <p:nvPr/>
        </p:nvSpPr>
        <p:spPr>
          <a:xfrm>
            <a:off x="1477471" y="3106899"/>
            <a:ext cx="1252059"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ボールに近いロボット</a:t>
            </a:r>
          </a:p>
        </p:txBody>
      </p:sp>
      <p:sp>
        <p:nvSpPr>
          <p:cNvPr id="33" name="正方形/長方形 32"/>
          <p:cNvSpPr/>
          <p:nvPr/>
        </p:nvSpPr>
        <p:spPr>
          <a:xfrm>
            <a:off x="2383326" y="3404596"/>
            <a:ext cx="1252059"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ボールから遠いロボット</a:t>
            </a:r>
          </a:p>
        </p:txBody>
      </p:sp>
      <p:sp>
        <p:nvSpPr>
          <p:cNvPr id="34" name="円弧 33"/>
          <p:cNvSpPr/>
          <p:nvPr/>
        </p:nvSpPr>
        <p:spPr>
          <a:xfrm>
            <a:off x="3278295" y="2475419"/>
            <a:ext cx="1948870" cy="2278970"/>
          </a:xfrm>
          <a:prstGeom prst="arc">
            <a:avLst>
              <a:gd name="adj1" fmla="val 13523378"/>
              <a:gd name="adj2" fmla="val 164008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8" name="角丸四角形 50">
            <a:extLst>
              <a:ext uri="{FF2B5EF4-FFF2-40B4-BE49-F238E27FC236}">
                <a16:creationId xmlns:a16="http://schemas.microsoft.com/office/drawing/2014/main" id="{3A43DF91-E061-433F-ABAC-61740A183D7D}"/>
              </a:ext>
            </a:extLst>
          </p:cNvPr>
          <p:cNvSpPr/>
          <p:nvPr/>
        </p:nvSpPr>
        <p:spPr>
          <a:xfrm>
            <a:off x="2230527" y="1073012"/>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一番遠くの中立点に移動</a:t>
            </a:r>
          </a:p>
        </p:txBody>
      </p:sp>
      <p:sp>
        <p:nvSpPr>
          <p:cNvPr id="6" name="角丸四角形 5">
            <a:extLst>
              <a:ext uri="{FF2B5EF4-FFF2-40B4-BE49-F238E27FC236}">
                <a16:creationId xmlns:a16="http://schemas.microsoft.com/office/drawing/2014/main" id="{43585D7D-91D5-D3AD-E7CE-EF12495ADFF9}"/>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213A5531-97BE-F496-1388-C4AE548A41F4}"/>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07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27C8F0C-6484-B188-A4D8-33CD0D9C1CDC}"/>
              </a:ext>
            </a:extLst>
          </p:cNvPr>
          <p:cNvPicPr>
            <a:picLocks noChangeAspect="1"/>
          </p:cNvPicPr>
          <p:nvPr/>
        </p:nvPicPr>
        <p:blipFill rotWithShape="1">
          <a:blip r:embed="rId2">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6" name="正方形/長方形 5">
            <a:extLst>
              <a:ext uri="{FF2B5EF4-FFF2-40B4-BE49-F238E27FC236}">
                <a16:creationId xmlns:a16="http://schemas.microsoft.com/office/drawing/2014/main" id="{B66BDBA7-03EE-9281-7834-F9DB245B1E12}"/>
              </a:ext>
            </a:extLst>
          </p:cNvPr>
          <p:cNvSpPr/>
          <p:nvPr/>
        </p:nvSpPr>
        <p:spPr>
          <a:xfrm flipV="1">
            <a:off x="568871" y="1266680"/>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37" name="図 36">
            <a:extLst>
              <a:ext uri="{FF2B5EF4-FFF2-40B4-BE49-F238E27FC236}">
                <a16:creationId xmlns:a16="http://schemas.microsoft.com/office/drawing/2014/main" id="{57079AC7-B8DE-49E4-9440-31A5D1F837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8925" y="6284554"/>
            <a:ext cx="777333" cy="903653"/>
          </a:xfrm>
          <a:prstGeom prst="rect">
            <a:avLst/>
          </a:prstGeom>
        </p:spPr>
      </p:pic>
      <p:pic>
        <p:nvPicPr>
          <p:cNvPr id="36" name="図 35">
            <a:extLst>
              <a:ext uri="{FF2B5EF4-FFF2-40B4-BE49-F238E27FC236}">
                <a16:creationId xmlns:a16="http://schemas.microsoft.com/office/drawing/2014/main" id="{E6E70F1B-95CA-4424-83A7-928A2C0B6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95" y="2842706"/>
            <a:ext cx="465786" cy="465784"/>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14</a:t>
            </a:fld>
            <a:endParaRPr lang="ja-JP" altLang="en-US"/>
          </a:p>
        </p:txBody>
      </p:sp>
      <p:sp>
        <p:nvSpPr>
          <p:cNvPr id="9" name="タイトル プレースホルダ 1"/>
          <p:cNvSpPr txBox="1">
            <a:spLocks/>
          </p:cNvSpPr>
          <p:nvPr/>
        </p:nvSpPr>
        <p:spPr bwMode="gray">
          <a:xfrm>
            <a:off x="432242" y="395115"/>
            <a:ext cx="475111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同時発生の対処</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プッシングとマルチプルディフェンス</a:t>
            </a:r>
            <a:endParaRPr lang="ja-JP" altLang="en-US" sz="1999"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プッシングとマルチプルディフェンスが同時発生した場合は、レフリーはまずプッシングを宣言して一旦ボールを取り除いてください。次にマルチプルディフェンスを宣言してボールから遠かったロボットを</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一番遠くの空いている中立点に移動させ</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、最後にボールを最も離れた空いている中立点に置きます。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あわてずにボールの対処を優先してください。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プッシング状態でゴールが入っても得点にはなりません。</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229232" y="3397129"/>
            <a:ext cx="1034939"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①プッシング</a:t>
            </a:r>
          </a:p>
        </p:txBody>
      </p:sp>
      <p:sp>
        <p:nvSpPr>
          <p:cNvPr id="51" name="角丸四角形 50"/>
          <p:cNvSpPr/>
          <p:nvPr/>
        </p:nvSpPr>
        <p:spPr>
          <a:xfrm>
            <a:off x="3291089" y="3397129"/>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②マルチプルディフェンス</a:t>
            </a:r>
          </a:p>
        </p:txBody>
      </p:sp>
      <p:sp>
        <p:nvSpPr>
          <p:cNvPr id="60" name="弦 59"/>
          <p:cNvSpPr/>
          <p:nvPr/>
        </p:nvSpPr>
        <p:spPr>
          <a:xfrm rot="3821203" flipH="1">
            <a:off x="2138001" y="2480378"/>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1" name="弦 60"/>
          <p:cNvSpPr/>
          <p:nvPr/>
        </p:nvSpPr>
        <p:spPr>
          <a:xfrm rot="5400000" flipH="1">
            <a:off x="1713182" y="293424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2" name="円/楕円 61"/>
          <p:cNvSpPr/>
          <p:nvPr/>
        </p:nvSpPr>
        <p:spPr>
          <a:xfrm flipH="1">
            <a:off x="1815934" y="2668914"/>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円弧 62"/>
          <p:cNvSpPr/>
          <p:nvPr/>
        </p:nvSpPr>
        <p:spPr>
          <a:xfrm flipH="1">
            <a:off x="120842" y="2804982"/>
            <a:ext cx="2898034" cy="2045634"/>
          </a:xfrm>
          <a:prstGeom prst="arc">
            <a:avLst>
              <a:gd name="adj1" fmla="val 15500748"/>
              <a:gd name="adj2" fmla="val 1889340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5" name="円弧 64"/>
          <p:cNvSpPr/>
          <p:nvPr/>
        </p:nvSpPr>
        <p:spPr>
          <a:xfrm rot="4122103" flipV="1">
            <a:off x="2505304" y="1380281"/>
            <a:ext cx="2671464" cy="1417847"/>
          </a:xfrm>
          <a:prstGeom prst="arc">
            <a:avLst>
              <a:gd name="adj1" fmla="val 3711978"/>
              <a:gd name="adj2" fmla="val 994199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6" name="弦 65"/>
          <p:cNvSpPr/>
          <p:nvPr/>
        </p:nvSpPr>
        <p:spPr>
          <a:xfrm rot="16200000">
            <a:off x="4335915" y="1942340"/>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弦 66"/>
          <p:cNvSpPr/>
          <p:nvPr/>
        </p:nvSpPr>
        <p:spPr>
          <a:xfrm rot="16200000">
            <a:off x="2647435" y="2815662"/>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8" name="円弧 67"/>
          <p:cNvSpPr/>
          <p:nvPr/>
        </p:nvSpPr>
        <p:spPr>
          <a:xfrm>
            <a:off x="3083097" y="2180250"/>
            <a:ext cx="2341827" cy="2278970"/>
          </a:xfrm>
          <a:prstGeom prst="arc">
            <a:avLst>
              <a:gd name="adj1" fmla="val 12521681"/>
              <a:gd name="adj2" fmla="val 16400893"/>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71" name="グループ化 70"/>
          <p:cNvGrpSpPr/>
          <p:nvPr/>
        </p:nvGrpSpPr>
        <p:grpSpPr>
          <a:xfrm>
            <a:off x="1459714" y="6330244"/>
            <a:ext cx="3037921" cy="820768"/>
            <a:chOff x="1964974" y="6304581"/>
            <a:chExt cx="3170906" cy="821013"/>
          </a:xfrm>
        </p:grpSpPr>
        <p:grpSp>
          <p:nvGrpSpPr>
            <p:cNvPr id="72" name="グループ化 71"/>
            <p:cNvGrpSpPr/>
            <p:nvPr/>
          </p:nvGrpSpPr>
          <p:grpSpPr>
            <a:xfrm>
              <a:off x="1966913" y="6304581"/>
              <a:ext cx="3168967" cy="248619"/>
              <a:chOff x="1966913" y="6304581"/>
              <a:chExt cx="2498665" cy="248619"/>
            </a:xfrm>
          </p:grpSpPr>
          <p:sp>
            <p:nvSpPr>
              <p:cNvPr id="79" name="フリーフォーム 78"/>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プッシング！</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一旦ボールを外します。</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3" name="グループ化 72"/>
            <p:cNvGrpSpPr/>
            <p:nvPr/>
          </p:nvGrpSpPr>
          <p:grpSpPr>
            <a:xfrm>
              <a:off x="1964974" y="6588943"/>
              <a:ext cx="3170906" cy="248619"/>
              <a:chOff x="1965384" y="6304581"/>
              <a:chExt cx="2500194" cy="248619"/>
            </a:xfrm>
          </p:grpSpPr>
          <p:sp>
            <p:nvSpPr>
              <p:cNvPr id="77" name="フリーフォーム 76"/>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マルチプルディフェンスのためロボットを中立点に移動します。</a:t>
                </a:r>
              </a:p>
            </p:txBody>
          </p:sp>
        </p:grpSp>
        <p:grpSp>
          <p:nvGrpSpPr>
            <p:cNvPr id="74" name="グループ化 73"/>
            <p:cNvGrpSpPr/>
            <p:nvPr/>
          </p:nvGrpSpPr>
          <p:grpSpPr>
            <a:xfrm>
              <a:off x="1966913" y="6876975"/>
              <a:ext cx="3168967" cy="248619"/>
              <a:chOff x="1966913" y="6304581"/>
              <a:chExt cx="2498665" cy="248619"/>
            </a:xfrm>
          </p:grpSpPr>
          <p:sp>
            <p:nvSpPr>
              <p:cNvPr id="75" name="フリーフォーム 74"/>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82" name="円弧 81"/>
          <p:cNvSpPr/>
          <p:nvPr/>
        </p:nvSpPr>
        <p:spPr>
          <a:xfrm>
            <a:off x="432243" y="880557"/>
            <a:ext cx="3212492" cy="3834196"/>
          </a:xfrm>
          <a:prstGeom prst="arc">
            <a:avLst>
              <a:gd name="adj1" fmla="val 10900259"/>
              <a:gd name="adj2" fmla="val 15740894"/>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83" name="角丸四角形 82"/>
          <p:cNvSpPr/>
          <p:nvPr/>
        </p:nvSpPr>
        <p:spPr>
          <a:xfrm>
            <a:off x="1524848" y="1069169"/>
            <a:ext cx="1865146" cy="26100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③一番遠くの中立点に移動</a:t>
            </a:r>
          </a:p>
        </p:txBody>
      </p:sp>
      <p:sp>
        <p:nvSpPr>
          <p:cNvPr id="7" name="角丸四角形 6">
            <a:extLst>
              <a:ext uri="{FF2B5EF4-FFF2-40B4-BE49-F238E27FC236}">
                <a16:creationId xmlns:a16="http://schemas.microsoft.com/office/drawing/2014/main" id="{92A4530C-95D2-24AD-2E5C-24A62AE20B1D}"/>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D02500CC-286A-8777-74CF-09278C08BF77}"/>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2827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D8C1CF7-0887-C24A-461B-D6D7A36573EC}"/>
              </a:ext>
            </a:extLst>
          </p:cNvPr>
          <p:cNvPicPr>
            <a:picLocks noChangeAspect="1"/>
          </p:cNvPicPr>
          <p:nvPr/>
        </p:nvPicPr>
        <p:blipFill rotWithShape="1">
          <a:blip r:embed="rId3">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6" name="正方形/長方形 5">
            <a:extLst>
              <a:ext uri="{FF2B5EF4-FFF2-40B4-BE49-F238E27FC236}">
                <a16:creationId xmlns:a16="http://schemas.microsoft.com/office/drawing/2014/main" id="{25F393AF-FFBE-E36A-8209-4DF16323E90D}"/>
              </a:ext>
            </a:extLst>
          </p:cNvPr>
          <p:cNvSpPr/>
          <p:nvPr/>
        </p:nvSpPr>
        <p:spPr>
          <a:xfrm flipV="1">
            <a:off x="602993" y="1291543"/>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36" name="図 35">
            <a:extLst>
              <a:ext uri="{FF2B5EF4-FFF2-40B4-BE49-F238E27FC236}">
                <a16:creationId xmlns:a16="http://schemas.microsoft.com/office/drawing/2014/main" id="{4968EC4C-805C-4E5C-8DB5-D3125181D8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8925" y="6284554"/>
            <a:ext cx="777333" cy="903653"/>
          </a:xfrm>
          <a:prstGeom prst="rect">
            <a:avLst/>
          </a:prstGeom>
        </p:spPr>
      </p:pic>
      <p:pic>
        <p:nvPicPr>
          <p:cNvPr id="37" name="図 36">
            <a:extLst>
              <a:ext uri="{FF2B5EF4-FFF2-40B4-BE49-F238E27FC236}">
                <a16:creationId xmlns:a16="http://schemas.microsoft.com/office/drawing/2014/main" id="{23F472D4-F2D6-4055-BAF2-75C8E4C28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95" y="2842706"/>
            <a:ext cx="465786" cy="465784"/>
          </a:xfrm>
          <a:prstGeom prst="rect">
            <a:avLst/>
          </a:prstGeom>
          <a:effectLst>
            <a:outerShdw blurRad="50800" dist="38100" dir="2700000" algn="tl" rotWithShape="0">
              <a:prstClr val="black">
                <a:alpha val="40000"/>
              </a:prstClr>
            </a:outerShdw>
          </a:effectLst>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15</a:t>
            </a:fld>
            <a:endParaRPr lang="ja-JP" altLang="en-US"/>
          </a:p>
        </p:txBody>
      </p:sp>
      <p:sp>
        <p:nvSpPr>
          <p:cNvPr id="9" name="タイトル プレースホルダ 1"/>
          <p:cNvSpPr txBox="1">
            <a:spLocks/>
          </p:cNvSpPr>
          <p:nvPr/>
        </p:nvSpPr>
        <p:spPr bwMode="gray">
          <a:xfrm>
            <a:off x="432241" y="395115"/>
            <a:ext cx="5616133"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同時発生の対処</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ラックオブプログレスとマルチプルディフェンス</a:t>
            </a:r>
            <a:endPar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守備ロボット２台とアタッカーの間にボールが挟まり試合進行が停止している状況下では、レフリーはまずラックオブプログレスを宣言して一旦ボールを取り除いてください。次にマルチプルディフェンスを宣言してボールから遠かった</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ロボットを一番遠くの空いている中立点に移動させ</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、最後にボールを最寄りの中立点に置きます。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あわてずにボールの対処を優先してください。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229231" y="3397129"/>
            <a:ext cx="1584282"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①ラックオブプログレス</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291089" y="3397129"/>
            <a:ext cx="1557656"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②マルチプルディフェンス</a:t>
            </a:r>
          </a:p>
        </p:txBody>
      </p:sp>
      <p:sp>
        <p:nvSpPr>
          <p:cNvPr id="60" name="弦 59"/>
          <p:cNvSpPr/>
          <p:nvPr/>
        </p:nvSpPr>
        <p:spPr>
          <a:xfrm rot="5112817" flipH="1">
            <a:off x="2182093" y="1961808"/>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1" name="弦 60"/>
          <p:cNvSpPr/>
          <p:nvPr/>
        </p:nvSpPr>
        <p:spPr>
          <a:xfrm rot="5928099" flipH="1">
            <a:off x="1859271" y="2812735"/>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2" name="円/楕円 61"/>
          <p:cNvSpPr/>
          <p:nvPr/>
        </p:nvSpPr>
        <p:spPr>
          <a:xfrm flipH="1">
            <a:off x="2336472" y="2603480"/>
            <a:ext cx="364665" cy="364665"/>
          </a:xfrm>
          <a:prstGeom prst="ellipse">
            <a:avLst/>
          </a:prstGeom>
          <a:solidFill>
            <a:schemeClr val="bg1">
              <a:lumMod val="50000"/>
              <a:alpha val="5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円弧 62"/>
          <p:cNvSpPr/>
          <p:nvPr/>
        </p:nvSpPr>
        <p:spPr>
          <a:xfrm flipH="1">
            <a:off x="120843" y="2636248"/>
            <a:ext cx="2898034" cy="2045634"/>
          </a:xfrm>
          <a:prstGeom prst="arc">
            <a:avLst>
              <a:gd name="adj1" fmla="val 13901940"/>
              <a:gd name="adj2" fmla="val 18893409"/>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5" name="円弧 64"/>
          <p:cNvSpPr/>
          <p:nvPr/>
        </p:nvSpPr>
        <p:spPr>
          <a:xfrm flipV="1">
            <a:off x="1461572" y="893870"/>
            <a:ext cx="3289487" cy="2711274"/>
          </a:xfrm>
          <a:prstGeom prst="arc">
            <a:avLst>
              <a:gd name="adj1" fmla="val 21504103"/>
              <a:gd name="adj2" fmla="val 4825426"/>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6" name="弦 65"/>
          <p:cNvSpPr/>
          <p:nvPr/>
        </p:nvSpPr>
        <p:spPr>
          <a:xfrm rot="16200000">
            <a:off x="4375824" y="2333764"/>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弦 66"/>
          <p:cNvSpPr/>
          <p:nvPr/>
        </p:nvSpPr>
        <p:spPr>
          <a:xfrm rot="15410394">
            <a:off x="2572980" y="2834319"/>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8" name="円弧 67"/>
          <p:cNvSpPr/>
          <p:nvPr/>
        </p:nvSpPr>
        <p:spPr>
          <a:xfrm>
            <a:off x="3018877" y="2475419"/>
            <a:ext cx="2208288" cy="2278970"/>
          </a:xfrm>
          <a:prstGeom prst="arc">
            <a:avLst>
              <a:gd name="adj1" fmla="val 12510406"/>
              <a:gd name="adj2" fmla="val 1706705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71" name="グループ化 70"/>
          <p:cNvGrpSpPr/>
          <p:nvPr/>
        </p:nvGrpSpPr>
        <p:grpSpPr>
          <a:xfrm>
            <a:off x="1459714" y="6330244"/>
            <a:ext cx="3037921" cy="820768"/>
            <a:chOff x="1964974" y="6304581"/>
            <a:chExt cx="3170906" cy="821013"/>
          </a:xfrm>
        </p:grpSpPr>
        <p:grpSp>
          <p:nvGrpSpPr>
            <p:cNvPr id="72" name="グループ化 71"/>
            <p:cNvGrpSpPr/>
            <p:nvPr/>
          </p:nvGrpSpPr>
          <p:grpSpPr>
            <a:xfrm>
              <a:off x="1966913" y="6304581"/>
              <a:ext cx="3168967" cy="248619"/>
              <a:chOff x="1966913" y="6304581"/>
              <a:chExt cx="2498665" cy="248619"/>
            </a:xfrm>
          </p:grpSpPr>
          <p:sp>
            <p:nvSpPr>
              <p:cNvPr id="79" name="フリーフォーム 78"/>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ラックオブプログレス！</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一旦ボールを外します。</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3" name="グループ化 72"/>
            <p:cNvGrpSpPr/>
            <p:nvPr/>
          </p:nvGrpSpPr>
          <p:grpSpPr>
            <a:xfrm>
              <a:off x="1964974" y="6588943"/>
              <a:ext cx="3170906" cy="248619"/>
              <a:chOff x="1965384" y="6304581"/>
              <a:chExt cx="2500194" cy="248619"/>
            </a:xfrm>
          </p:grpSpPr>
          <p:sp>
            <p:nvSpPr>
              <p:cNvPr id="77" name="フリーフォーム 76"/>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マルチプルディフェンスのためロボットを中立点に移動します。</a:t>
                </a:r>
              </a:p>
            </p:txBody>
          </p:sp>
        </p:grpSp>
        <p:grpSp>
          <p:nvGrpSpPr>
            <p:cNvPr id="74" name="グループ化 73"/>
            <p:cNvGrpSpPr/>
            <p:nvPr/>
          </p:nvGrpSpPr>
          <p:grpSpPr>
            <a:xfrm>
              <a:off x="1966913" y="6876975"/>
              <a:ext cx="3168967" cy="248619"/>
              <a:chOff x="1966913" y="6304581"/>
              <a:chExt cx="2498665" cy="248619"/>
            </a:xfrm>
          </p:grpSpPr>
          <p:sp>
            <p:nvSpPr>
              <p:cNvPr id="75" name="フリーフォーム 74"/>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82" name="円弧 81"/>
          <p:cNvSpPr/>
          <p:nvPr/>
        </p:nvSpPr>
        <p:spPr>
          <a:xfrm>
            <a:off x="432243" y="2033059"/>
            <a:ext cx="1804897" cy="2681693"/>
          </a:xfrm>
          <a:prstGeom prst="arc">
            <a:avLst>
              <a:gd name="adj1" fmla="val 12717655"/>
              <a:gd name="adj2" fmla="val 1780936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83" name="角丸四角形 82"/>
          <p:cNvSpPr/>
          <p:nvPr/>
        </p:nvSpPr>
        <p:spPr>
          <a:xfrm>
            <a:off x="1393578" y="1715916"/>
            <a:ext cx="1127890"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④中立点に移動</a:t>
            </a:r>
          </a:p>
        </p:txBody>
      </p:sp>
      <p:sp>
        <p:nvSpPr>
          <p:cNvPr id="32" name="角丸四角形 50">
            <a:extLst>
              <a:ext uri="{FF2B5EF4-FFF2-40B4-BE49-F238E27FC236}">
                <a16:creationId xmlns:a16="http://schemas.microsoft.com/office/drawing/2014/main" id="{E2DF461D-6740-4451-BB44-04554C42F929}"/>
              </a:ext>
            </a:extLst>
          </p:cNvPr>
          <p:cNvSpPr/>
          <p:nvPr/>
        </p:nvSpPr>
        <p:spPr>
          <a:xfrm>
            <a:off x="1979285" y="1073012"/>
            <a:ext cx="1808898" cy="20801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③一番遠くの中立点に移動</a:t>
            </a:r>
          </a:p>
        </p:txBody>
      </p:sp>
      <p:sp>
        <p:nvSpPr>
          <p:cNvPr id="7" name="角丸四角形 6">
            <a:extLst>
              <a:ext uri="{FF2B5EF4-FFF2-40B4-BE49-F238E27FC236}">
                <a16:creationId xmlns:a16="http://schemas.microsoft.com/office/drawing/2014/main" id="{6E77D17E-E102-1BF4-C82D-90005D44D8CB}"/>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88CE2380-CDB3-9C2F-7E96-22051FD5B275}"/>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436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4FFF593-45EA-47A4-FF30-4D7BF38C752F}"/>
              </a:ext>
            </a:extLst>
          </p:cNvPr>
          <p:cNvPicPr>
            <a:picLocks noChangeAspect="1"/>
          </p:cNvPicPr>
          <p:nvPr/>
        </p:nvPicPr>
        <p:blipFill rotWithShape="1">
          <a:blip r:embed="rId3">
            <a:extLst>
              <a:ext uri="{28A0092B-C50C-407E-A947-70E740481C1C}">
                <a14:useLocalDpi xmlns:a14="http://schemas.microsoft.com/office/drawing/2010/main" val="0"/>
              </a:ext>
            </a:extLst>
          </a:blip>
          <a:srcRect r="54459"/>
          <a:stretch/>
        </p:blipFill>
        <p:spPr>
          <a:xfrm rot="16200000">
            <a:off x="1192674" y="729922"/>
            <a:ext cx="3020531" cy="4165048"/>
          </a:xfrm>
          <a:prstGeom prst="rect">
            <a:avLst/>
          </a:prstGeom>
        </p:spPr>
      </p:pic>
      <p:sp>
        <p:nvSpPr>
          <p:cNvPr id="3" name="正方形/長方形 2">
            <a:extLst>
              <a:ext uri="{FF2B5EF4-FFF2-40B4-BE49-F238E27FC236}">
                <a16:creationId xmlns:a16="http://schemas.microsoft.com/office/drawing/2014/main" id="{64DA6C8C-9F91-7851-BEE8-C22FE369AA03}"/>
              </a:ext>
            </a:extLst>
          </p:cNvPr>
          <p:cNvSpPr/>
          <p:nvPr/>
        </p:nvSpPr>
        <p:spPr>
          <a:xfrm flipV="1">
            <a:off x="627049" y="1289288"/>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pic>
        <p:nvPicPr>
          <p:cNvPr id="34" name="図 33">
            <a:extLst>
              <a:ext uri="{FF2B5EF4-FFF2-40B4-BE49-F238E27FC236}">
                <a16:creationId xmlns:a16="http://schemas.microsoft.com/office/drawing/2014/main" id="{76F8EE4B-7CC6-4965-88D0-E6F5C30290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16</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アウトオブリーチ</a:t>
            </a: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ボールがアウトエリアの同地点で長時間動かない、もしくはロボットがボールをプレイエリアに戻せない状況を、アウトオブリーチと呼びます。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レフリーは身振りと大きな声で宣言して</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カウント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を行い、ボールを一旦ロボットが見えない状態にした後、最も近い中立点に置きます。最も近い中立点にロボットがいる場合は、逆側の中立点に置いてください。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カウントや対処は大会によって異なりますので事前に確認してください。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円弧 17"/>
          <p:cNvSpPr/>
          <p:nvPr/>
        </p:nvSpPr>
        <p:spPr>
          <a:xfrm>
            <a:off x="1510314" y="527225"/>
            <a:ext cx="2901620" cy="2056787"/>
          </a:xfrm>
          <a:prstGeom prst="arc">
            <a:avLst>
              <a:gd name="adj1" fmla="val 528589"/>
              <a:gd name="adj2" fmla="val 293005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38" name="グループ化 37"/>
          <p:cNvGrpSpPr/>
          <p:nvPr/>
        </p:nvGrpSpPr>
        <p:grpSpPr>
          <a:xfrm>
            <a:off x="1335604" y="6614521"/>
            <a:ext cx="3176539" cy="536491"/>
            <a:chOff x="1964974" y="6588943"/>
            <a:chExt cx="3315593" cy="536651"/>
          </a:xfrm>
        </p:grpSpPr>
        <p:grpSp>
          <p:nvGrpSpPr>
            <p:cNvPr id="39" name="グループ化 38"/>
            <p:cNvGrpSpPr/>
            <p:nvPr/>
          </p:nvGrpSpPr>
          <p:grpSpPr>
            <a:xfrm>
              <a:off x="1964974" y="6588943"/>
              <a:ext cx="3315592" cy="248619"/>
              <a:chOff x="1965384" y="6304581"/>
              <a:chExt cx="2614276" cy="248619"/>
            </a:xfrm>
          </p:grpSpPr>
          <p:sp>
            <p:nvSpPr>
              <p:cNvPr id="43" name="フリーフォーム 4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１・・２・・３</a:t>
                </a: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・・アウトオブリーチ</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40" name="グループ化 39"/>
            <p:cNvGrpSpPr/>
            <p:nvPr/>
          </p:nvGrpSpPr>
          <p:grpSpPr>
            <a:xfrm>
              <a:off x="1966913" y="6876975"/>
              <a:ext cx="3313654" cy="248619"/>
              <a:chOff x="1966913" y="6304581"/>
              <a:chExt cx="2612747" cy="248619"/>
            </a:xfrm>
          </p:grpSpPr>
          <p:sp>
            <p:nvSpPr>
              <p:cNvPr id="41" name="フリーフォーム 4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ボールを中立点に移動します。</a:t>
                </a:r>
              </a:p>
            </p:txBody>
          </p:sp>
        </p:grpSp>
      </p:grpSp>
      <p:sp>
        <p:nvSpPr>
          <p:cNvPr id="20" name="円弧 19"/>
          <p:cNvSpPr/>
          <p:nvPr/>
        </p:nvSpPr>
        <p:spPr>
          <a:xfrm rot="21316214" flipH="1">
            <a:off x="-483153" y="-375222"/>
            <a:ext cx="5163364" cy="2904260"/>
          </a:xfrm>
          <a:prstGeom prst="arc">
            <a:avLst>
              <a:gd name="adj1" fmla="val 4732749"/>
              <a:gd name="adj2" fmla="val 9190475"/>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pic>
        <p:nvPicPr>
          <p:cNvPr id="33" name="図 32">
            <a:extLst>
              <a:ext uri="{FF2B5EF4-FFF2-40B4-BE49-F238E27FC236}">
                <a16:creationId xmlns:a16="http://schemas.microsoft.com/office/drawing/2014/main" id="{B155C2EE-8734-4A57-BE3C-E1477F0398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357" y="1404186"/>
            <a:ext cx="465786" cy="465784"/>
          </a:xfrm>
          <a:prstGeom prst="rect">
            <a:avLst/>
          </a:prstGeom>
          <a:effectLst>
            <a:outerShdw blurRad="50800" dist="38100" dir="2700000" algn="tl" rotWithShape="0">
              <a:prstClr val="black">
                <a:alpha val="40000"/>
              </a:prstClr>
            </a:outerShdw>
          </a:effectLst>
        </p:spPr>
      </p:pic>
      <p:sp>
        <p:nvSpPr>
          <p:cNvPr id="22" name="正方形/長方形 21"/>
          <p:cNvSpPr/>
          <p:nvPr/>
        </p:nvSpPr>
        <p:spPr>
          <a:xfrm>
            <a:off x="2890321" y="2649644"/>
            <a:ext cx="1009957" cy="239803"/>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一番近い中立点</a:t>
            </a:r>
          </a:p>
        </p:txBody>
      </p:sp>
      <p:sp>
        <p:nvSpPr>
          <p:cNvPr id="24" name="正方形/長方形 23"/>
          <p:cNvSpPr/>
          <p:nvPr/>
        </p:nvSpPr>
        <p:spPr>
          <a:xfrm>
            <a:off x="1089787" y="2649644"/>
            <a:ext cx="1854463" cy="239803"/>
          </a:xfrm>
          <a:prstGeom prst="rect">
            <a:avLst/>
          </a:prstGeom>
        </p:spPr>
        <p:txBody>
          <a:bodyPr wrap="square">
            <a:spAutoFit/>
          </a:bodyPr>
          <a:lstStyle/>
          <a:p>
            <a:pPr algn="ctr">
              <a:lnSpc>
                <a:spcPct val="1200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ロボットがいる場合は逆側の中立点</a:t>
            </a:r>
          </a:p>
        </p:txBody>
      </p:sp>
      <p:sp>
        <p:nvSpPr>
          <p:cNvPr id="25" name="弦 24"/>
          <p:cNvSpPr/>
          <p:nvPr/>
        </p:nvSpPr>
        <p:spPr>
          <a:xfrm rot="16200000">
            <a:off x="2128916" y="277887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6" name="グループ化 25"/>
          <p:cNvGrpSpPr/>
          <p:nvPr/>
        </p:nvGrpSpPr>
        <p:grpSpPr>
          <a:xfrm>
            <a:off x="518005" y="6071623"/>
            <a:ext cx="4330740" cy="362597"/>
            <a:chOff x="518160" y="6387472"/>
            <a:chExt cx="4332030" cy="362705"/>
          </a:xfrm>
          <a:solidFill>
            <a:srgbClr val="FFFF99"/>
          </a:solidFill>
        </p:grpSpPr>
        <p:sp>
          <p:nvSpPr>
            <p:cNvPr id="27" name="正方形/長方形 26"/>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アウトオブリーチのメモ</a:t>
              </a:r>
            </a:p>
          </p:txBody>
        </p:sp>
        <p:cxnSp>
          <p:nvCxnSpPr>
            <p:cNvPr id="28" name="直線コネクタ 27"/>
            <p:cNvCxnSpPr/>
            <p:nvPr/>
          </p:nvCxnSpPr>
          <p:spPr>
            <a:xfrm>
              <a:off x="1689907" y="6681597"/>
              <a:ext cx="30385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角丸四角形 5">
            <a:extLst>
              <a:ext uri="{FF2B5EF4-FFF2-40B4-BE49-F238E27FC236}">
                <a16:creationId xmlns:a16="http://schemas.microsoft.com/office/drawing/2014/main" id="{C484DFDD-A0C2-3905-1BFE-DA60791AE3B8}"/>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C5460352-9419-D62A-5C96-C1EB396B2BD5}"/>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499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57BB55-FB92-B354-030F-07B2CFBC9075}"/>
              </a:ext>
            </a:extLst>
          </p:cNvPr>
          <p:cNvPicPr>
            <a:picLocks noChangeAspect="1"/>
          </p:cNvPicPr>
          <p:nvPr/>
        </p:nvPicPr>
        <p:blipFill rotWithShape="1">
          <a:blip r:embed="rId3">
            <a:extLst>
              <a:ext uri="{28A0092B-C50C-407E-A947-70E740481C1C}">
                <a14:useLocalDpi xmlns:a14="http://schemas.microsoft.com/office/drawing/2010/main" val="0"/>
              </a:ext>
            </a:extLst>
          </a:blip>
          <a:srcRect l="8185" t="41823" r="54459"/>
          <a:stretch/>
        </p:blipFill>
        <p:spPr>
          <a:xfrm rot="16200000">
            <a:off x="1312521" y="812790"/>
            <a:ext cx="2983555" cy="3962332"/>
          </a:xfrm>
          <a:prstGeom prst="rect">
            <a:avLst/>
          </a:prstGeom>
        </p:spPr>
      </p:pic>
      <p:sp>
        <p:nvSpPr>
          <p:cNvPr id="3" name="正方形/長方形 2">
            <a:extLst>
              <a:ext uri="{FF2B5EF4-FFF2-40B4-BE49-F238E27FC236}">
                <a16:creationId xmlns:a16="http://schemas.microsoft.com/office/drawing/2014/main" id="{7E47CC8B-08A2-0C29-9EA4-DECA85394F1B}"/>
              </a:ext>
            </a:extLst>
          </p:cNvPr>
          <p:cNvSpPr/>
          <p:nvPr/>
        </p:nvSpPr>
        <p:spPr>
          <a:xfrm flipV="1">
            <a:off x="569210" y="1295710"/>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17</a:t>
            </a:fld>
            <a:endParaRPr lang="ja-JP" altLang="en-US"/>
          </a:p>
        </p:txBody>
      </p:sp>
      <p:sp>
        <p:nvSpPr>
          <p:cNvPr id="9" name="タイトル プレースホルダ 1"/>
          <p:cNvSpPr txBox="1">
            <a:spLocks/>
          </p:cNvSpPr>
          <p:nvPr/>
        </p:nvSpPr>
        <p:spPr bwMode="gray">
          <a:xfrm>
            <a:off x="432242" y="395115"/>
            <a:ext cx="402413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アウトオブバウンズ　</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(WL</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のみ</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4330742"/>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ロボットが壁にぶつかったときや、ペナルティーエリア内に完全に入ってしまった場合、アウトオブバウンズとなります。レフリーは「</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○番</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アウトオブバウンズ」と宣言してロボットをフィールドから退場させ</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るよう該当チームに指示</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相手チームのロボットに押し出されて出た場合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は「押し出し」と</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宣言</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してロボット</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押して</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プレイエリア内に</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完全に復帰</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させてください。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規定のペナルティ時間が経ったらロボットを復帰させますが、時間は大会の運営によって異なります。事前の審判ミーティングで確認してください。</a:t>
            </a:r>
          </a:p>
        </p:txBody>
      </p:sp>
      <p:grpSp>
        <p:nvGrpSpPr>
          <p:cNvPr id="39" name="グループ化 38"/>
          <p:cNvGrpSpPr/>
          <p:nvPr/>
        </p:nvGrpSpPr>
        <p:grpSpPr>
          <a:xfrm>
            <a:off x="1335605" y="6874349"/>
            <a:ext cx="3176538" cy="248545"/>
            <a:chOff x="1965384" y="6564487"/>
            <a:chExt cx="2614276" cy="248619"/>
          </a:xfrm>
        </p:grpSpPr>
        <p:sp>
          <p:nvSpPr>
            <p:cNvPr id="43" name="フリーフォーム 42"/>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121758" y="6564487"/>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番ロボット、アウトオブバウンズ！</a:t>
              </a:r>
            </a:p>
          </p:txBody>
        </p:sp>
      </p:grpSp>
      <p:sp>
        <p:nvSpPr>
          <p:cNvPr id="24" name="弦 23"/>
          <p:cNvSpPr/>
          <p:nvPr/>
        </p:nvSpPr>
        <p:spPr>
          <a:xfrm rot="16200000">
            <a:off x="3297893" y="1279363"/>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0" name="弦 29"/>
          <p:cNvSpPr/>
          <p:nvPr/>
        </p:nvSpPr>
        <p:spPr>
          <a:xfrm rot="16200000">
            <a:off x="4028132" y="1609518"/>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1" name="弦 30"/>
          <p:cNvSpPr/>
          <p:nvPr/>
        </p:nvSpPr>
        <p:spPr>
          <a:xfrm rot="16200000">
            <a:off x="2878628" y="1921758"/>
            <a:ext cx="589270" cy="589269"/>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53" name="角丸四角形 52"/>
          <p:cNvSpPr/>
          <p:nvPr/>
        </p:nvSpPr>
        <p:spPr>
          <a:xfrm>
            <a:off x="2919434" y="1142384"/>
            <a:ext cx="756919" cy="212424"/>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セーフ</a:t>
            </a:r>
          </a:p>
        </p:txBody>
      </p:sp>
      <p:sp>
        <p:nvSpPr>
          <p:cNvPr id="54" name="角丸四角形 53"/>
          <p:cNvSpPr/>
          <p:nvPr/>
        </p:nvSpPr>
        <p:spPr>
          <a:xfrm>
            <a:off x="4005508" y="1411715"/>
            <a:ext cx="1311179"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アウトオブバウンズ</a:t>
            </a:r>
          </a:p>
        </p:txBody>
      </p:sp>
      <p:sp>
        <p:nvSpPr>
          <p:cNvPr id="58" name="角丸四角形 57"/>
          <p:cNvSpPr/>
          <p:nvPr/>
        </p:nvSpPr>
        <p:spPr>
          <a:xfrm>
            <a:off x="4389299" y="3210595"/>
            <a:ext cx="756919" cy="212424"/>
          </a:xfrm>
          <a:prstGeom prst="roundRect">
            <a:avLst>
              <a:gd name="adj" fmla="val 50000"/>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押し出し</a:t>
            </a:r>
          </a:p>
        </p:txBody>
      </p:sp>
      <p:sp>
        <p:nvSpPr>
          <p:cNvPr id="59" name="弦 58"/>
          <p:cNvSpPr/>
          <p:nvPr/>
        </p:nvSpPr>
        <p:spPr>
          <a:xfrm rot="15031316">
            <a:off x="3946732" y="3402239"/>
            <a:ext cx="663121" cy="663120"/>
          </a:xfrm>
          <a:prstGeom prst="chord">
            <a:avLst>
              <a:gd name="adj1" fmla="val 2700000"/>
              <a:gd name="adj2" fmla="val 18891029"/>
            </a:avLst>
          </a:prstGeom>
          <a:solidFill>
            <a:schemeClr val="bg1">
              <a:lumMod val="50000"/>
              <a:alpha val="50000"/>
            </a:schemeClr>
          </a:solidFill>
          <a:ln w="38100">
            <a:solidFill>
              <a:srgbClr val="008E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0" name="弦 59"/>
          <p:cNvSpPr/>
          <p:nvPr/>
        </p:nvSpPr>
        <p:spPr>
          <a:xfrm rot="14952954">
            <a:off x="3646404" y="2726291"/>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35" name="図 34">
            <a:extLst>
              <a:ext uri="{FF2B5EF4-FFF2-40B4-BE49-F238E27FC236}">
                <a16:creationId xmlns:a16="http://schemas.microsoft.com/office/drawing/2014/main" id="{A3FAE471-97D2-48F7-AA8B-7CD23D0B6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9864" y="3054974"/>
            <a:ext cx="324774" cy="316799"/>
          </a:xfrm>
          <a:prstGeom prst="rect">
            <a:avLst/>
          </a:prstGeom>
          <a:effectLst>
            <a:outerShdw blurRad="50800" dist="38100" dir="2700000" algn="tl" rotWithShape="0">
              <a:prstClr val="black">
                <a:alpha val="40000"/>
              </a:prstClr>
            </a:outerShdw>
          </a:effectLst>
        </p:spPr>
      </p:pic>
      <p:sp>
        <p:nvSpPr>
          <p:cNvPr id="62" name="円弧 61"/>
          <p:cNvSpPr/>
          <p:nvPr/>
        </p:nvSpPr>
        <p:spPr>
          <a:xfrm rot="772208">
            <a:off x="2904297" y="3799469"/>
            <a:ext cx="552814" cy="356653"/>
          </a:xfrm>
          <a:prstGeom prst="arc">
            <a:avLst>
              <a:gd name="adj1" fmla="val 1620653"/>
              <a:gd name="adj2" fmla="val 9974173"/>
            </a:avLst>
          </a:prstGeom>
          <a:ln w="38100">
            <a:solidFill>
              <a:srgbClr val="008E2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3" name="弦 62"/>
          <p:cNvSpPr/>
          <p:nvPr/>
        </p:nvSpPr>
        <p:spPr>
          <a:xfrm rot="14995190">
            <a:off x="3112918" y="3206421"/>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4" name="円弧 63"/>
          <p:cNvSpPr/>
          <p:nvPr/>
        </p:nvSpPr>
        <p:spPr>
          <a:xfrm>
            <a:off x="3119072" y="1517927"/>
            <a:ext cx="1067664" cy="938522"/>
          </a:xfrm>
          <a:prstGeom prst="arc">
            <a:avLst>
              <a:gd name="adj1" fmla="val 937854"/>
              <a:gd name="adj2" fmla="val 7929646"/>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16" name="グループ化 15"/>
          <p:cNvGrpSpPr/>
          <p:nvPr/>
        </p:nvGrpSpPr>
        <p:grpSpPr>
          <a:xfrm>
            <a:off x="518005" y="6252922"/>
            <a:ext cx="4330740" cy="362597"/>
            <a:chOff x="518160" y="6387472"/>
            <a:chExt cx="4332030" cy="362705"/>
          </a:xfrm>
          <a:solidFill>
            <a:srgbClr val="FFFF99"/>
          </a:solidFill>
        </p:grpSpPr>
        <p:sp>
          <p:nvSpPr>
            <p:cNvPr id="65" name="正方形/長方形 64"/>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この大会におけるアウトオブバウンズのペナルティ時間は、　　　　　　　　　　　　　です。</a:t>
              </a:r>
            </a:p>
          </p:txBody>
        </p:sp>
        <p:cxnSp>
          <p:nvCxnSpPr>
            <p:cNvPr id="15" name="直線コネクタ 14"/>
            <p:cNvCxnSpPr/>
            <p:nvPr/>
          </p:nvCxnSpPr>
          <p:spPr>
            <a:xfrm>
              <a:off x="3356490" y="6681597"/>
              <a:ext cx="110121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rot="648454">
            <a:off x="3557594" y="2481703"/>
            <a:ext cx="280903" cy="283285"/>
            <a:chOff x="2659857" y="2764631"/>
            <a:chExt cx="280987" cy="283369"/>
          </a:xfrm>
        </p:grpSpPr>
        <p:sp>
          <p:nvSpPr>
            <p:cNvPr id="18" name="フリーフォーム 17"/>
            <p:cNvSpPr/>
            <p:nvPr/>
          </p:nvSpPr>
          <p:spPr>
            <a:xfrm>
              <a:off x="2812256" y="2924175"/>
              <a:ext cx="128588" cy="123825"/>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6" name="フリーフォーム 65"/>
            <p:cNvSpPr/>
            <p:nvPr/>
          </p:nvSpPr>
          <p:spPr>
            <a:xfrm>
              <a:off x="2742421" y="2847160"/>
              <a:ext cx="183676" cy="183662"/>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7" name="フリーフォーム 66"/>
            <p:cNvSpPr/>
            <p:nvPr/>
          </p:nvSpPr>
          <p:spPr>
            <a:xfrm>
              <a:off x="2659857" y="2764631"/>
              <a:ext cx="255684" cy="245269"/>
            </a:xfrm>
            <a:custGeom>
              <a:avLst/>
              <a:gdLst>
                <a:gd name="connsiteX0" fmla="*/ 128588 w 128588"/>
                <a:gd name="connsiteY0" fmla="*/ 0 h 123825"/>
                <a:gd name="connsiteX1" fmla="*/ 52388 w 128588"/>
                <a:gd name="connsiteY1" fmla="*/ 45244 h 123825"/>
                <a:gd name="connsiteX2" fmla="*/ 0 w 128588"/>
                <a:gd name="connsiteY2" fmla="*/ 123825 h 123825"/>
              </a:gdLst>
              <a:ahLst/>
              <a:cxnLst>
                <a:cxn ang="0">
                  <a:pos x="connsiteX0" y="connsiteY0"/>
                </a:cxn>
                <a:cxn ang="0">
                  <a:pos x="connsiteX1" y="connsiteY1"/>
                </a:cxn>
                <a:cxn ang="0">
                  <a:pos x="connsiteX2" y="connsiteY2"/>
                </a:cxn>
              </a:cxnLst>
              <a:rect l="l" t="t" r="r" b="b"/>
              <a:pathLst>
                <a:path w="128588" h="123825">
                  <a:moveTo>
                    <a:pt x="128588" y="0"/>
                  </a:moveTo>
                  <a:cubicBezTo>
                    <a:pt x="101203" y="12303"/>
                    <a:pt x="73819" y="24607"/>
                    <a:pt x="52388" y="45244"/>
                  </a:cubicBezTo>
                  <a:cubicBezTo>
                    <a:pt x="30957" y="65881"/>
                    <a:pt x="0" y="123825"/>
                    <a:pt x="0" y="1238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sp>
        <p:nvSpPr>
          <p:cNvPr id="20" name="正方形/長方形 19"/>
          <p:cNvSpPr/>
          <p:nvPr/>
        </p:nvSpPr>
        <p:spPr>
          <a:xfrm>
            <a:off x="779157" y="1248596"/>
            <a:ext cx="942702" cy="3191154"/>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33" name="図 32">
            <a:extLst>
              <a:ext uri="{FF2B5EF4-FFF2-40B4-BE49-F238E27FC236}">
                <a16:creationId xmlns:a16="http://schemas.microsoft.com/office/drawing/2014/main" id="{5F1202B9-55FB-46F7-92C2-9E144D3A88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pic>
        <p:nvPicPr>
          <p:cNvPr id="37" name="図 36">
            <a:extLst>
              <a:ext uri="{FF2B5EF4-FFF2-40B4-BE49-F238E27FC236}">
                <a16:creationId xmlns:a16="http://schemas.microsoft.com/office/drawing/2014/main" id="{5E4B8895-E4A7-4254-9F46-C14829B893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70113" flipV="1">
            <a:off x="3518303" y="3326086"/>
            <a:ext cx="942703" cy="979367"/>
          </a:xfrm>
          <a:prstGeom prst="rect">
            <a:avLst/>
          </a:prstGeom>
          <a:effectLst/>
        </p:spPr>
      </p:pic>
      <p:pic>
        <p:nvPicPr>
          <p:cNvPr id="38" name="図 37">
            <a:extLst>
              <a:ext uri="{FF2B5EF4-FFF2-40B4-BE49-F238E27FC236}">
                <a16:creationId xmlns:a16="http://schemas.microsoft.com/office/drawing/2014/main" id="{02C80A5C-C930-428E-B2EC-DD0A145B6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877" y="3229431"/>
            <a:ext cx="324774" cy="324773"/>
          </a:xfrm>
          <a:prstGeom prst="rect">
            <a:avLst/>
          </a:prstGeom>
          <a:effectLst>
            <a:outerShdw blurRad="50800" dist="38100" dir="2700000" algn="tl" rotWithShape="0">
              <a:prstClr val="black">
                <a:alpha val="40000"/>
              </a:prstClr>
            </a:outerShdw>
          </a:effectLst>
        </p:spPr>
      </p:pic>
      <p:sp>
        <p:nvSpPr>
          <p:cNvPr id="40" name="弦 39">
            <a:extLst>
              <a:ext uri="{FF2B5EF4-FFF2-40B4-BE49-F238E27FC236}">
                <a16:creationId xmlns:a16="http://schemas.microsoft.com/office/drawing/2014/main" id="{00CF830B-EEEB-4096-82E0-21286D2AE938}"/>
              </a:ext>
            </a:extLst>
          </p:cNvPr>
          <p:cNvSpPr/>
          <p:nvPr/>
        </p:nvSpPr>
        <p:spPr>
          <a:xfrm rot="14952954">
            <a:off x="2862570" y="2539787"/>
            <a:ext cx="638841" cy="638841"/>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7" name="角丸四角形 6">
            <a:extLst>
              <a:ext uri="{FF2B5EF4-FFF2-40B4-BE49-F238E27FC236}">
                <a16:creationId xmlns:a16="http://schemas.microsoft.com/office/drawing/2014/main" id="{2F78683C-728A-6C20-9A71-D1336725F2FA}"/>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171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CCAA970-B2AE-D51B-A809-C87B9C95F34B}"/>
              </a:ext>
            </a:extLst>
          </p:cNvPr>
          <p:cNvPicPr>
            <a:picLocks noChangeAspect="1"/>
          </p:cNvPicPr>
          <p:nvPr/>
        </p:nvPicPr>
        <p:blipFill rotWithShape="1">
          <a:blip r:embed="rId2">
            <a:extLst>
              <a:ext uri="{28A0092B-C50C-407E-A947-70E740481C1C}">
                <a14:useLocalDpi xmlns:a14="http://schemas.microsoft.com/office/drawing/2010/main" val="0"/>
              </a:ext>
            </a:extLst>
          </a:blip>
          <a:srcRect l="29323" r="54459"/>
          <a:stretch/>
        </p:blipFill>
        <p:spPr>
          <a:xfrm rot="16200000">
            <a:off x="2077825" y="-307214"/>
            <a:ext cx="1292189" cy="4165048"/>
          </a:xfrm>
          <a:prstGeom prst="rect">
            <a:avLst/>
          </a:prstGeom>
        </p:spPr>
      </p:pic>
      <p:sp>
        <p:nvSpPr>
          <p:cNvPr id="8" name="正方形/長方形 7">
            <a:extLst>
              <a:ext uri="{FF2B5EF4-FFF2-40B4-BE49-F238E27FC236}">
                <a16:creationId xmlns:a16="http://schemas.microsoft.com/office/drawing/2014/main" id="{0FC492D0-361D-E5F8-299A-B46C9F0F038D}"/>
              </a:ext>
            </a:extLst>
          </p:cNvPr>
          <p:cNvSpPr/>
          <p:nvPr/>
        </p:nvSpPr>
        <p:spPr>
          <a:xfrm rot="10800000" flipV="1">
            <a:off x="655505" y="2071757"/>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sp>
        <p:nvSpPr>
          <p:cNvPr id="3" name="正方形/長方形 2">
            <a:extLst>
              <a:ext uri="{FF2B5EF4-FFF2-40B4-BE49-F238E27FC236}">
                <a16:creationId xmlns:a16="http://schemas.microsoft.com/office/drawing/2014/main" id="{9D6FFD03-E18E-7E9B-7029-B3D2E8D0EFC8}"/>
              </a:ext>
            </a:extLst>
          </p:cNvPr>
          <p:cNvSpPr/>
          <p:nvPr/>
        </p:nvSpPr>
        <p:spPr>
          <a:xfrm flipV="1">
            <a:off x="578113" y="1013743"/>
            <a:ext cx="4228330" cy="862867"/>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18</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Meiryo UI" panose="020B0604030504040204" pitchFamily="50" charset="-128"/>
                <a:ea typeface="Meiryo UI" panose="020B0604030504040204" pitchFamily="50" charset="-128"/>
                <a:cs typeface="メイリオ" panose="020B0604030504040204" pitchFamily="50" charset="-128"/>
              </a:rPr>
              <a:t>故障</a:t>
            </a:r>
          </a:p>
        </p:txBody>
      </p:sp>
      <p:sp>
        <p:nvSpPr>
          <p:cNvPr id="10" name="テキスト ボックス 9"/>
          <p:cNvSpPr txBox="1"/>
          <p:nvPr/>
        </p:nvSpPr>
        <p:spPr>
          <a:xfrm>
            <a:off x="307820" y="2421405"/>
            <a:ext cx="4751111" cy="3357184"/>
          </a:xfrm>
          <a:prstGeom prst="rect">
            <a:avLst/>
          </a:prstGeom>
          <a:noFill/>
        </p:spPr>
        <p:txBody>
          <a:bodyPr wrap="square" rtlCol="0">
            <a:noAutofit/>
          </a:bodyPr>
          <a:lstStyle/>
          <a:p>
            <a:pPr defTabSz="360255">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ロボットが、以下の状態にある場合は故障とみなします。レフリーは判断をして「故障」と宣言したのちロボットをフィールドから退場させてください。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ボールに反応しない、</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方向に走り続ける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レフリーがボールを手にした際ロボットの周りを一周させて確認します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車両規定を満たしていない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ロボットの部品破損やケーブルのはみ出しによるサイズ違反など</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444367">
              <a:lnSpc>
                <a:spcPct val="150000"/>
              </a:lnSpc>
              <a:tabLst>
                <a:tab pos="269794"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solidFill>
                  <a:srgbClr val="008E22"/>
                </a:solidFill>
                <a:latin typeface="メイリオ" panose="020B0604030504040204" pitchFamily="50" charset="-128"/>
                <a:ea typeface="メイリオ" panose="020B0604030504040204" pitchFamily="50" charset="-128"/>
                <a:cs typeface="メイリオ" panose="020B0604030504040204" pitchFamily="50" charset="-128"/>
              </a:rPr>
              <a:t>繰り返しゴールに侵入する、アウトオブバウンズを繰り返す</a:t>
            </a:r>
            <a:r>
              <a:rPr lang="en-US" altLang="ja-JP" sz="1000" b="1" dirty="0">
                <a:solidFill>
                  <a:srgbClr val="008E22"/>
                </a:solidFill>
                <a:latin typeface="メイリオ" panose="020B0604030504040204" pitchFamily="50" charset="-128"/>
                <a:ea typeface="メイリオ" panose="020B0604030504040204" pitchFamily="50" charset="-128"/>
                <a:cs typeface="メイリオ" panose="020B0604030504040204" pitchFamily="50" charset="-128"/>
              </a:rPr>
              <a:t>(WL</a:t>
            </a:r>
            <a:r>
              <a:rPr lang="ja-JP" altLang="en-US" sz="1000" b="1" dirty="0">
                <a:solidFill>
                  <a:srgbClr val="008E22"/>
                </a:solidFill>
                <a:latin typeface="メイリオ" panose="020B0604030504040204" pitchFamily="50" charset="-128"/>
                <a:ea typeface="メイリオ" panose="020B0604030504040204" pitchFamily="50" charset="-128"/>
                <a:cs typeface="メイリオ" panose="020B0604030504040204" pitchFamily="50" charset="-128"/>
              </a:rPr>
              <a:t>のみ</a:t>
            </a:r>
            <a:r>
              <a:rPr lang="en-US" altLang="ja-JP" sz="1000" b="1" dirty="0">
                <a:solidFill>
                  <a:srgbClr val="008E22"/>
                </a:solidFill>
                <a:latin typeface="メイリオ" panose="020B0604030504040204" pitchFamily="50" charset="-128"/>
                <a:ea typeface="メイリオ" panose="020B0604030504040204" pitchFamily="50" charset="-128"/>
                <a:cs typeface="メイリオ" panose="020B0604030504040204" pitchFamily="50" charset="-128"/>
              </a:rPr>
              <a:t>)</a:t>
            </a:r>
          </a:p>
          <a:p>
            <a:pPr defTabSz="444367">
              <a:lnSpc>
                <a:spcPct val="150000"/>
              </a:lnSpc>
              <a:tabLst>
                <a:tab pos="269794" algn="l"/>
              </a:tabLst>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単独で転倒する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444367">
              <a:lnSpc>
                <a:spcPct val="150000"/>
              </a:lnSpc>
              <a:tabLst>
                <a:tab pos="269794" algn="l"/>
              </a:tabLst>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●マルチプルディフェンスが繰り返される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詳しくは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p1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３参照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defTabSz="360255">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規定のペナルティ時間が経ち、ロボットの修理が済んでいたら復帰させることができますが、時間は大会の運営によって異なります。事前の審判ミーティングで確認してください。</a:t>
            </a:r>
          </a:p>
          <a:p>
            <a:pPr>
              <a:lnSpc>
                <a:spcPct val="150000"/>
              </a:lnSpc>
              <a:tabLst>
                <a:tab pos="269794"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同じチームのロボット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台が</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キックオフ時に同時に故障している場合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、ロボットが復帰するまで</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点相手チームに追加します。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269794" algn="l"/>
              </a:tabLst>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 name="グループ化 28">
            <a:extLst>
              <a:ext uri="{FF2B5EF4-FFF2-40B4-BE49-F238E27FC236}">
                <a16:creationId xmlns:a16="http://schemas.microsoft.com/office/drawing/2014/main" id="{F5428B09-ADEB-4107-A83F-0ACD1C2A0453}"/>
              </a:ext>
            </a:extLst>
          </p:cNvPr>
          <p:cNvGrpSpPr/>
          <p:nvPr/>
        </p:nvGrpSpPr>
        <p:grpSpPr>
          <a:xfrm>
            <a:off x="1335605" y="6874349"/>
            <a:ext cx="3176538" cy="248545"/>
            <a:chOff x="1965384" y="6564487"/>
            <a:chExt cx="2614276" cy="248619"/>
          </a:xfrm>
        </p:grpSpPr>
        <p:sp>
          <p:nvSpPr>
            <p:cNvPr id="30" name="フリーフォーム 26">
              <a:extLst>
                <a:ext uri="{FF2B5EF4-FFF2-40B4-BE49-F238E27FC236}">
                  <a16:creationId xmlns:a16="http://schemas.microsoft.com/office/drawing/2014/main" id="{7AF6945B-9B7B-4E0C-A755-017A4B282C1A}"/>
                </a:ext>
              </a:extLst>
            </p:cNvPr>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27">
              <a:extLst>
                <a:ext uri="{FF2B5EF4-FFF2-40B4-BE49-F238E27FC236}">
                  <a16:creationId xmlns:a16="http://schemas.microsoft.com/office/drawing/2014/main" id="{590ADC0D-CA38-46D8-ABA9-FDE6CF234C81}"/>
                </a:ext>
              </a:extLst>
            </p:cNvPr>
            <p:cNvSpPr/>
            <p:nvPr/>
          </p:nvSpPr>
          <p:spPr>
            <a:xfrm>
              <a:off x="2121758" y="6564487"/>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ボールに反応しないため</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番ロボット、故障です！</a:t>
              </a:r>
            </a:p>
          </p:txBody>
        </p:sp>
      </p:grpSp>
      <p:grpSp>
        <p:nvGrpSpPr>
          <p:cNvPr id="32" name="グループ化 31">
            <a:extLst>
              <a:ext uri="{FF2B5EF4-FFF2-40B4-BE49-F238E27FC236}">
                <a16:creationId xmlns:a16="http://schemas.microsoft.com/office/drawing/2014/main" id="{31E11815-7474-4269-833F-EE6B5693D80B}"/>
              </a:ext>
            </a:extLst>
          </p:cNvPr>
          <p:cNvGrpSpPr/>
          <p:nvPr/>
        </p:nvGrpSpPr>
        <p:grpSpPr>
          <a:xfrm>
            <a:off x="518005" y="6252922"/>
            <a:ext cx="4330740" cy="362597"/>
            <a:chOff x="518160" y="6387472"/>
            <a:chExt cx="4332030" cy="362705"/>
          </a:xfrm>
          <a:solidFill>
            <a:srgbClr val="FFFF99"/>
          </a:solidFill>
        </p:grpSpPr>
        <p:sp>
          <p:nvSpPr>
            <p:cNvPr id="35" name="正方形/長方形 34">
              <a:extLst>
                <a:ext uri="{FF2B5EF4-FFF2-40B4-BE49-F238E27FC236}">
                  <a16:creationId xmlns:a16="http://schemas.microsoft.com/office/drawing/2014/main" id="{B464EB17-FE35-4985-A698-6FAE1D9FFC6B}"/>
                </a:ext>
              </a:extLst>
            </p:cNvPr>
            <p:cNvSpPr/>
            <p:nvPr/>
          </p:nvSpPr>
          <p:spPr>
            <a:xfrm>
              <a:off x="518160" y="6387472"/>
              <a:ext cx="4332030" cy="362705"/>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26840">
                <a:lnSpc>
                  <a:spcPct val="150000"/>
                </a:lnSpc>
              </a:pPr>
              <a:r>
                <a:rPr lang="ja-JP" altLang="en-US" sz="100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この大会における故障のペナルティ時間は、　　　　　　　　　　　　　です。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a:extLst>
                <a:ext uri="{FF2B5EF4-FFF2-40B4-BE49-F238E27FC236}">
                  <a16:creationId xmlns:a16="http://schemas.microsoft.com/office/drawing/2014/main" id="{817C946C-C58F-4329-8008-69A15A59EEAA}"/>
                </a:ext>
              </a:extLst>
            </p:cNvPr>
            <p:cNvCxnSpPr/>
            <p:nvPr/>
          </p:nvCxnSpPr>
          <p:spPr>
            <a:xfrm>
              <a:off x="3045096" y="6681597"/>
              <a:ext cx="110121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077FCE52-F87A-44C0-B570-CCFF73E999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62" name="弦 61">
            <a:extLst>
              <a:ext uri="{FF2B5EF4-FFF2-40B4-BE49-F238E27FC236}">
                <a16:creationId xmlns:a16="http://schemas.microsoft.com/office/drawing/2014/main" id="{4FCBFC56-E437-4CF4-8F03-1B4B147206B3}"/>
              </a:ext>
            </a:extLst>
          </p:cNvPr>
          <p:cNvSpPr/>
          <p:nvPr/>
        </p:nvSpPr>
        <p:spPr>
          <a:xfrm rot="16200000">
            <a:off x="4375823" y="1081843"/>
            <a:ext cx="663121" cy="663120"/>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3" name="弦 62">
            <a:extLst>
              <a:ext uri="{FF2B5EF4-FFF2-40B4-BE49-F238E27FC236}">
                <a16:creationId xmlns:a16="http://schemas.microsoft.com/office/drawing/2014/main" id="{2ECC3C41-B083-44E8-BBE4-7D4E430AB235}"/>
              </a:ext>
            </a:extLst>
          </p:cNvPr>
          <p:cNvSpPr/>
          <p:nvPr/>
        </p:nvSpPr>
        <p:spPr>
          <a:xfrm rot="16200000">
            <a:off x="2332265" y="1476411"/>
            <a:ext cx="663121" cy="663120"/>
          </a:xfrm>
          <a:prstGeom prst="chord">
            <a:avLst>
              <a:gd name="adj1" fmla="val 2700000"/>
              <a:gd name="adj2" fmla="val 18891029"/>
            </a:avLst>
          </a:prstGeom>
          <a:solidFill>
            <a:schemeClr val="bg1">
              <a:lumMod val="50000"/>
              <a:alpha val="5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4" name="円弧 63">
            <a:extLst>
              <a:ext uri="{FF2B5EF4-FFF2-40B4-BE49-F238E27FC236}">
                <a16:creationId xmlns:a16="http://schemas.microsoft.com/office/drawing/2014/main" id="{A3C17BCB-77F1-44B0-97A6-1ACBCBC3ED39}"/>
              </a:ext>
            </a:extLst>
          </p:cNvPr>
          <p:cNvSpPr/>
          <p:nvPr/>
        </p:nvSpPr>
        <p:spPr>
          <a:xfrm>
            <a:off x="2052542" y="1220840"/>
            <a:ext cx="1175903" cy="1175904"/>
          </a:xfrm>
          <a:prstGeom prst="arc">
            <a:avLst>
              <a:gd name="adj1" fmla="val 21350210"/>
              <a:gd name="adj2" fmla="val 18356377"/>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grpSp>
        <p:nvGrpSpPr>
          <p:cNvPr id="65" name="グループ化 64">
            <a:extLst>
              <a:ext uri="{FF2B5EF4-FFF2-40B4-BE49-F238E27FC236}">
                <a16:creationId xmlns:a16="http://schemas.microsoft.com/office/drawing/2014/main" id="{81DDAA51-1D0B-4B08-BD31-FA7172A76758}"/>
              </a:ext>
            </a:extLst>
          </p:cNvPr>
          <p:cNvGrpSpPr/>
          <p:nvPr/>
        </p:nvGrpSpPr>
        <p:grpSpPr>
          <a:xfrm>
            <a:off x="2798925" y="509154"/>
            <a:ext cx="1482864" cy="1483053"/>
            <a:chOff x="2792773" y="406197"/>
            <a:chExt cx="1483306" cy="1483495"/>
          </a:xfrm>
          <a:effectLst>
            <a:outerShdw blurRad="76200" dir="18900000" sy="23000" kx="-1200000" algn="bl" rotWithShape="0">
              <a:prstClr val="black">
                <a:alpha val="20000"/>
              </a:prstClr>
            </a:outerShdw>
          </a:effectLst>
        </p:grpSpPr>
        <p:pic>
          <p:nvPicPr>
            <p:cNvPr id="69" name="図 68">
              <a:extLst>
                <a:ext uri="{FF2B5EF4-FFF2-40B4-BE49-F238E27FC236}">
                  <a16:creationId xmlns:a16="http://schemas.microsoft.com/office/drawing/2014/main" id="{FF562D7F-5878-4A51-839C-123318324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217" y="1423769"/>
              <a:ext cx="465925" cy="465923"/>
            </a:xfrm>
            <a:prstGeom prst="rect">
              <a:avLst/>
            </a:prstGeom>
            <a:effectLst/>
          </p:spPr>
        </p:pic>
        <p:pic>
          <p:nvPicPr>
            <p:cNvPr id="70" name="図 69">
              <a:extLst>
                <a:ext uri="{FF2B5EF4-FFF2-40B4-BE49-F238E27FC236}">
                  <a16:creationId xmlns:a16="http://schemas.microsoft.com/office/drawing/2014/main" id="{C109CE0A-7FC3-4283-A08B-DDE20C3CC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1177">
              <a:off x="2792773" y="406197"/>
              <a:ext cx="1483306" cy="1483306"/>
            </a:xfrm>
            <a:prstGeom prst="rect">
              <a:avLst/>
            </a:prstGeom>
            <a:effectLst/>
          </p:spPr>
        </p:pic>
      </p:grpSp>
      <p:sp>
        <p:nvSpPr>
          <p:cNvPr id="66" name="正方形/長方形 65">
            <a:extLst>
              <a:ext uri="{FF2B5EF4-FFF2-40B4-BE49-F238E27FC236}">
                <a16:creationId xmlns:a16="http://schemas.microsoft.com/office/drawing/2014/main" id="{904E1A7D-5B0A-451A-A863-4543F4BDAA3C}"/>
              </a:ext>
            </a:extLst>
          </p:cNvPr>
          <p:cNvSpPr/>
          <p:nvPr/>
        </p:nvSpPr>
        <p:spPr>
          <a:xfrm>
            <a:off x="3146603" y="1939412"/>
            <a:ext cx="836678" cy="230763"/>
          </a:xfrm>
          <a:prstGeom prst="rect">
            <a:avLst/>
          </a:prstGeom>
        </p:spPr>
        <p:txBody>
          <a:bodyPr wrap="squar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動作の確認</a:t>
            </a:r>
          </a:p>
        </p:txBody>
      </p:sp>
      <p:sp>
        <p:nvSpPr>
          <p:cNvPr id="67" name="円弧 66">
            <a:extLst>
              <a:ext uri="{FF2B5EF4-FFF2-40B4-BE49-F238E27FC236}">
                <a16:creationId xmlns:a16="http://schemas.microsoft.com/office/drawing/2014/main" id="{521A586E-AD43-4240-8338-494CFAEDB5A4}"/>
              </a:ext>
            </a:extLst>
          </p:cNvPr>
          <p:cNvSpPr/>
          <p:nvPr/>
        </p:nvSpPr>
        <p:spPr>
          <a:xfrm>
            <a:off x="2466721" y="373287"/>
            <a:ext cx="2372531" cy="2004568"/>
          </a:xfrm>
          <a:prstGeom prst="arc">
            <a:avLst>
              <a:gd name="adj1" fmla="val 1327896"/>
              <a:gd name="adj2" fmla="val 8270454"/>
            </a:avLst>
          </a:prstGeom>
          <a:ln w="3810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68" name="角丸四角形 53">
            <a:extLst>
              <a:ext uri="{FF2B5EF4-FFF2-40B4-BE49-F238E27FC236}">
                <a16:creationId xmlns:a16="http://schemas.microsoft.com/office/drawing/2014/main" id="{BE197604-AC71-4844-A9F3-ADA33821EAF9}"/>
              </a:ext>
            </a:extLst>
          </p:cNvPr>
          <p:cNvSpPr/>
          <p:nvPr/>
        </p:nvSpPr>
        <p:spPr>
          <a:xfrm>
            <a:off x="4437840" y="894060"/>
            <a:ext cx="587404" cy="21242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故障</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23CFDDC-4C34-1BD4-2B1A-A671D3F5EF86}"/>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65BDEFDA-34AE-460B-39B5-C2287D3C007E}"/>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82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B37410C-1CF8-A7C5-E3CC-118A5FBFA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43" y="1167620"/>
            <a:ext cx="4211502" cy="2644673"/>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19</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ロボット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の復帰</a:t>
            </a:r>
            <a:endParaRPr lang="ja-JP" altLang="en-US" sz="1999" b="1" dirty="0">
              <a:solidFill>
                <a:srgbClr val="008E2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2243" y="4517501"/>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で退場になったロボットの場合は規定のペナルティ時間が経ったら、また故障で退場となったロボットの場合は規定のペナルティ時間が経ちかつ修理が済んでいたら、フィールドに復帰させることができます。レフリーは適切なタイミングで、</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ボールから最も離れた中立点</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を指示して復帰を促してください。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選手はロボットがボールを直接狙えないよう、自ゴールに正面を向けた状態で復帰させる必要があります。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故障したロボットの修理が完了しているかどうかはレフリーが判断します。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角丸四角形 82"/>
          <p:cNvSpPr/>
          <p:nvPr/>
        </p:nvSpPr>
        <p:spPr>
          <a:xfrm>
            <a:off x="942568" y="3825185"/>
            <a:ext cx="2470725" cy="412949"/>
          </a:xfrm>
          <a:prstGeom prst="roundRect">
            <a:avLst>
              <a:gd name="adj" fmla="val 50000"/>
            </a:avLst>
          </a:prstGeom>
          <a:solidFill>
            <a:srgbClr val="0336D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ボールから最も離れた中立点に</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自ゴールに正面を向けた状態で復帰</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弦 31"/>
          <p:cNvSpPr/>
          <p:nvPr/>
        </p:nvSpPr>
        <p:spPr>
          <a:xfrm flipH="1">
            <a:off x="1384254" y="2731650"/>
            <a:ext cx="556952" cy="556951"/>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8" name="弦 37"/>
          <p:cNvSpPr/>
          <p:nvPr/>
        </p:nvSpPr>
        <p:spPr>
          <a:xfrm rot="16200000">
            <a:off x="290070" y="3743975"/>
            <a:ext cx="573523" cy="573522"/>
          </a:xfrm>
          <a:prstGeom prst="chord">
            <a:avLst>
              <a:gd name="adj1" fmla="val 2700000"/>
              <a:gd name="adj2" fmla="val 18891029"/>
            </a:avLst>
          </a:prstGeom>
          <a:solidFill>
            <a:schemeClr val="bg1">
              <a:lumMod val="50000"/>
              <a:alpha val="50000"/>
            </a:schemeClr>
          </a:solidFill>
          <a:ln w="38100">
            <a:solidFill>
              <a:srgbClr val="0336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39" name="弦 38"/>
          <p:cNvSpPr/>
          <p:nvPr/>
        </p:nvSpPr>
        <p:spPr>
          <a:xfrm rot="20178429">
            <a:off x="3558889" y="1572450"/>
            <a:ext cx="529899" cy="52989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0" name="弦 39"/>
          <p:cNvSpPr/>
          <p:nvPr/>
        </p:nvSpPr>
        <p:spPr>
          <a:xfrm rot="21201762">
            <a:off x="2899579" y="1743520"/>
            <a:ext cx="531005" cy="531004"/>
          </a:xfrm>
          <a:prstGeom prst="chord">
            <a:avLst>
              <a:gd name="adj1" fmla="val 2700000"/>
              <a:gd name="adj2" fmla="val 18891029"/>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27" name="図 26">
            <a:extLst>
              <a:ext uri="{FF2B5EF4-FFF2-40B4-BE49-F238E27FC236}">
                <a16:creationId xmlns:a16="http://schemas.microsoft.com/office/drawing/2014/main" id="{EEF1D7B6-90F1-45C5-9F27-D0F528409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774" y="1778791"/>
            <a:ext cx="373141" cy="373139"/>
          </a:xfrm>
          <a:prstGeom prst="rect">
            <a:avLst/>
          </a:prstGeom>
          <a:effectLst>
            <a:outerShdw blurRad="50800" dist="38100" dir="2700000" algn="tl" rotWithShape="0">
              <a:prstClr val="black">
                <a:alpha val="40000"/>
              </a:prstClr>
            </a:outerShdw>
          </a:effectLst>
        </p:spPr>
      </p:pic>
      <p:sp>
        <p:nvSpPr>
          <p:cNvPr id="82" name="円弧 81"/>
          <p:cNvSpPr/>
          <p:nvPr/>
        </p:nvSpPr>
        <p:spPr>
          <a:xfrm>
            <a:off x="492575" y="2610406"/>
            <a:ext cx="1267589" cy="2681693"/>
          </a:xfrm>
          <a:prstGeom prst="arc">
            <a:avLst>
              <a:gd name="adj1" fmla="val 11746111"/>
              <a:gd name="adj2" fmla="val 17076027"/>
            </a:avLst>
          </a:prstGeom>
          <a:ln w="38100">
            <a:solidFill>
              <a:srgbClr val="0336DB"/>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98"/>
          </a:p>
        </p:txBody>
      </p:sp>
      <p:sp>
        <p:nvSpPr>
          <p:cNvPr id="22" name="弦 21">
            <a:extLst>
              <a:ext uri="{FF2B5EF4-FFF2-40B4-BE49-F238E27FC236}">
                <a16:creationId xmlns:a16="http://schemas.microsoft.com/office/drawing/2014/main" id="{2A9D8ABD-F052-9643-8F42-EB8AF39CDDAF}"/>
              </a:ext>
            </a:extLst>
          </p:cNvPr>
          <p:cNvSpPr/>
          <p:nvPr/>
        </p:nvSpPr>
        <p:spPr>
          <a:xfrm rot="2019210">
            <a:off x="3470358" y="2098286"/>
            <a:ext cx="529899" cy="529899"/>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nvGrpSpPr>
          <p:cNvPr id="23" name="グループ化 22">
            <a:extLst>
              <a:ext uri="{FF2B5EF4-FFF2-40B4-BE49-F238E27FC236}">
                <a16:creationId xmlns:a16="http://schemas.microsoft.com/office/drawing/2014/main" id="{5C132C54-E37F-483C-8D45-382803847EF5}"/>
              </a:ext>
            </a:extLst>
          </p:cNvPr>
          <p:cNvGrpSpPr/>
          <p:nvPr/>
        </p:nvGrpSpPr>
        <p:grpSpPr>
          <a:xfrm>
            <a:off x="1335605" y="6874349"/>
            <a:ext cx="3176538" cy="248545"/>
            <a:chOff x="1965384" y="6564487"/>
            <a:chExt cx="2614276" cy="248619"/>
          </a:xfrm>
        </p:grpSpPr>
        <p:sp>
          <p:nvSpPr>
            <p:cNvPr id="24" name="フリーフォーム 26">
              <a:extLst>
                <a:ext uri="{FF2B5EF4-FFF2-40B4-BE49-F238E27FC236}">
                  <a16:creationId xmlns:a16="http://schemas.microsoft.com/office/drawing/2014/main" id="{39D41F6F-BF11-40E4-AF2A-DC0869270260}"/>
                </a:ext>
              </a:extLst>
            </p:cNvPr>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7">
              <a:extLst>
                <a:ext uri="{FF2B5EF4-FFF2-40B4-BE49-F238E27FC236}">
                  <a16:creationId xmlns:a16="http://schemas.microsoft.com/office/drawing/2014/main" id="{BBF65782-FE3B-4B12-BC83-9230429893C8}"/>
                </a:ext>
              </a:extLst>
            </p:cNvPr>
            <p:cNvSpPr/>
            <p:nvPr/>
          </p:nvSpPr>
          <p:spPr>
            <a:xfrm>
              <a:off x="2121758" y="6564487"/>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その中立点に、自ゴールに正面を向けて入れてください。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6" name="図 25">
            <a:extLst>
              <a:ext uri="{FF2B5EF4-FFF2-40B4-BE49-F238E27FC236}">
                <a16:creationId xmlns:a16="http://schemas.microsoft.com/office/drawing/2014/main" id="{4C75C3D9-78FF-4289-8FCC-C21B0399AD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28" name="矢印: 右 27">
            <a:extLst>
              <a:ext uri="{FF2B5EF4-FFF2-40B4-BE49-F238E27FC236}">
                <a16:creationId xmlns:a16="http://schemas.microsoft.com/office/drawing/2014/main" id="{33EEE031-C241-415B-A009-2369ED43898F}"/>
              </a:ext>
            </a:extLst>
          </p:cNvPr>
          <p:cNvSpPr/>
          <p:nvPr/>
        </p:nvSpPr>
        <p:spPr>
          <a:xfrm rot="10800000">
            <a:off x="1482569" y="2815373"/>
            <a:ext cx="332248" cy="376913"/>
          </a:xfrm>
          <a:prstGeom prst="rightArrow">
            <a:avLst>
              <a:gd name="adj1" fmla="val 54760"/>
              <a:gd name="adj2" fmla="val 67245"/>
            </a:avLst>
          </a:prstGeom>
          <a:gradFill flip="none" rotWithShape="1">
            <a:gsLst>
              <a:gs pos="0">
                <a:schemeClr val="tx1">
                  <a:lumMod val="65000"/>
                  <a:lumOff val="35000"/>
                  <a:alpha val="0"/>
                </a:schemeClr>
              </a:gs>
              <a:gs pos="100000">
                <a:schemeClr val="tx1">
                  <a:lumMod val="65000"/>
                  <a:lumOff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6" name="角丸四角形 5">
            <a:extLst>
              <a:ext uri="{FF2B5EF4-FFF2-40B4-BE49-F238E27FC236}">
                <a16:creationId xmlns:a16="http://schemas.microsoft.com/office/drawing/2014/main" id="{6E7EE2B3-2603-14C6-C7A9-D2D2468ED5E5}"/>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D50B45ED-D743-56AE-7CDE-3E0D91410C4C}"/>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801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はじめに</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その１</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81985"/>
            <a:ext cx="4416502" cy="5947248"/>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ロボカップジュニアの運営の多くはボランティアによるものです。このガイドブックは、メンターや選手による審判ボランティアをよりスムーズに行っていただけるようにと作成されたものです。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競技中における一人の審判の能力には限界があり、また個人差もあります。</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時にはビデオカメラで記録された事実とレフリーの判断が異なる事もあるかもしれませんが、ロボカップジュニアではレフリーの判断を優先し最終決定として扱います。競技の審判を行う方はルールの理解に努めたうえで、自信を持って堂々としたジャッジを行っていただければと思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999"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大きな声</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はっきり</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レフリーの判断を選手や観戦者にはっきりと示すために、競技中の宣言は大きな声で行ってください。中立点への移動、カウント、ゴールなどは身振りや指折りを合わせるとより効果的に行えます。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選手</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しゃべろう</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競技前にロボットの持ち方を聞いたり、一つ一つのジャッジの説明を行うなど、選手とのコミュニケーションを積極的に増やすことで審判への信頼は増します。無言にならないよう注意してください。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公正</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堂々</a:t>
            </a: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審判は常に両チームに対して公正に接し、堂々とふるまってください。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271382" lvl="1">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ボール移動の際にも、直接狙える位置に置かない（＝ごっつぁんゴールをさせない）など、焦らず慌てず、配慮して行動してください。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a:extLst>
              <a:ext uri="{FF2B5EF4-FFF2-40B4-BE49-F238E27FC236}">
                <a16:creationId xmlns:a16="http://schemas.microsoft.com/office/drawing/2014/main" id="{A3CC5B3E-BA28-ACAA-78A9-B19950A68CBE}"/>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a:extLst>
              <a:ext uri="{FF2B5EF4-FFF2-40B4-BE49-F238E27FC236}">
                <a16:creationId xmlns:a16="http://schemas.microsoft.com/office/drawing/2014/main" id="{BC48F54A-E3FD-5657-EE69-1FB8B7E81CF3}"/>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2187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572B0A6-AE56-0E2A-41C4-345732316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699" y="1816131"/>
            <a:ext cx="2853589" cy="1791952"/>
          </a:xfrm>
          <a:prstGeom prst="rect">
            <a:avLst/>
          </a:prstGeom>
        </p:spPr>
      </p:pic>
      <p:sp>
        <p:nvSpPr>
          <p:cNvPr id="16" name="フリーフォーム: 図形 15">
            <a:extLst>
              <a:ext uri="{FF2B5EF4-FFF2-40B4-BE49-F238E27FC236}">
                <a16:creationId xmlns:a16="http://schemas.microsoft.com/office/drawing/2014/main" id="{24760629-FD6F-A610-8F75-89956164D409}"/>
              </a:ext>
            </a:extLst>
          </p:cNvPr>
          <p:cNvSpPr/>
          <p:nvPr/>
        </p:nvSpPr>
        <p:spPr>
          <a:xfrm rot="10800000">
            <a:off x="1458303" y="2020497"/>
            <a:ext cx="1178921" cy="1387960"/>
          </a:xfrm>
          <a:custGeom>
            <a:avLst/>
            <a:gdLst>
              <a:gd name="connsiteX0" fmla="*/ 0 w 1178921"/>
              <a:gd name="connsiteY0" fmla="*/ 0 h 1387960"/>
              <a:gd name="connsiteX1" fmla="*/ 1178921 w 1178921"/>
              <a:gd name="connsiteY1" fmla="*/ 0 h 1387960"/>
              <a:gd name="connsiteX2" fmla="*/ 1178921 w 1178921"/>
              <a:gd name="connsiteY2" fmla="*/ 282550 h 1387960"/>
              <a:gd name="connsiteX3" fmla="*/ 1172119 w 1178921"/>
              <a:gd name="connsiteY3" fmla="*/ 281177 h 1387960"/>
              <a:gd name="connsiteX4" fmla="*/ 1003383 w 1178921"/>
              <a:gd name="connsiteY4" fmla="*/ 281177 h 1387960"/>
              <a:gd name="connsiteX5" fmla="*/ 880510 w 1178921"/>
              <a:gd name="connsiteY5" fmla="*/ 404050 h 1387960"/>
              <a:gd name="connsiteX6" fmla="*/ 880510 w 1178921"/>
              <a:gd name="connsiteY6" fmla="*/ 980454 h 1387960"/>
              <a:gd name="connsiteX7" fmla="*/ 1003383 w 1178921"/>
              <a:gd name="connsiteY7" fmla="*/ 1103327 h 1387960"/>
              <a:gd name="connsiteX8" fmla="*/ 1172119 w 1178921"/>
              <a:gd name="connsiteY8" fmla="*/ 1103327 h 1387960"/>
              <a:gd name="connsiteX9" fmla="*/ 1178921 w 1178921"/>
              <a:gd name="connsiteY9" fmla="*/ 1101954 h 1387960"/>
              <a:gd name="connsiteX10" fmla="*/ 1178921 w 1178921"/>
              <a:gd name="connsiteY10" fmla="*/ 1387960 h 1387960"/>
              <a:gd name="connsiteX11" fmla="*/ 0 w 1178921"/>
              <a:gd name="connsiteY11" fmla="*/ 1387960 h 1387960"/>
              <a:gd name="connsiteX12" fmla="*/ 0 w 1178921"/>
              <a:gd name="connsiteY12" fmla="*/ 973446 h 1387960"/>
              <a:gd name="connsiteX13" fmla="*/ 7221 w 1178921"/>
              <a:gd name="connsiteY13" fmla="*/ 974109 h 1387960"/>
              <a:gd name="connsiteX14" fmla="*/ 302916 w 1178921"/>
              <a:gd name="connsiteY14" fmla="*/ 704807 h 1387960"/>
              <a:gd name="connsiteX15" fmla="*/ 7221 w 1178921"/>
              <a:gd name="connsiteY15" fmla="*/ 435505 h 1387960"/>
              <a:gd name="connsiteX16" fmla="*/ 0 w 1178921"/>
              <a:gd name="connsiteY16" fmla="*/ 436168 h 1387960"/>
              <a:gd name="connsiteX17" fmla="*/ 0 w 1178921"/>
              <a:gd name="connsiteY17" fmla="*/ 0 h 13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921" h="1387960">
                <a:moveTo>
                  <a:pt x="0" y="0"/>
                </a:moveTo>
                <a:lnTo>
                  <a:pt x="1178921" y="0"/>
                </a:lnTo>
                <a:lnTo>
                  <a:pt x="1178921" y="282550"/>
                </a:lnTo>
                <a:lnTo>
                  <a:pt x="1172119" y="281177"/>
                </a:lnTo>
                <a:lnTo>
                  <a:pt x="1003383" y="281177"/>
                </a:lnTo>
                <a:cubicBezTo>
                  <a:pt x="935522" y="281177"/>
                  <a:pt x="880510" y="336189"/>
                  <a:pt x="880510" y="404050"/>
                </a:cubicBezTo>
                <a:lnTo>
                  <a:pt x="880510" y="980454"/>
                </a:lnTo>
                <a:cubicBezTo>
                  <a:pt x="880510" y="1048315"/>
                  <a:pt x="935522" y="1103327"/>
                  <a:pt x="1003383" y="1103327"/>
                </a:cubicBezTo>
                <a:lnTo>
                  <a:pt x="1172119" y="1103327"/>
                </a:lnTo>
                <a:lnTo>
                  <a:pt x="1178921" y="1101954"/>
                </a:lnTo>
                <a:lnTo>
                  <a:pt x="1178921" y="1387960"/>
                </a:lnTo>
                <a:lnTo>
                  <a:pt x="0" y="1387960"/>
                </a:lnTo>
                <a:lnTo>
                  <a:pt x="0" y="973446"/>
                </a:lnTo>
                <a:lnTo>
                  <a:pt x="7221" y="974109"/>
                </a:lnTo>
                <a:cubicBezTo>
                  <a:pt x="170529" y="974109"/>
                  <a:pt x="302916" y="853538"/>
                  <a:pt x="302916" y="704807"/>
                </a:cubicBezTo>
                <a:cubicBezTo>
                  <a:pt x="302916" y="556076"/>
                  <a:pt x="170529" y="435505"/>
                  <a:pt x="7221" y="435505"/>
                </a:cubicBezTo>
                <a:lnTo>
                  <a:pt x="0" y="436168"/>
                </a:lnTo>
                <a:lnTo>
                  <a:pt x="0" y="0"/>
                </a:lnTo>
                <a:close/>
              </a:path>
            </a:pathLst>
          </a:custGeom>
          <a:solidFill>
            <a:srgbClr val="00B0F0">
              <a:alpha val="50000"/>
            </a:srgbClr>
          </a:solidFill>
          <a:ln>
            <a:solidFill>
              <a:srgbClr val="0336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65BBF4A2-27C6-DF13-B10D-835C2BA9FF81}"/>
              </a:ext>
            </a:extLst>
          </p:cNvPr>
          <p:cNvSpPr/>
          <p:nvPr/>
        </p:nvSpPr>
        <p:spPr>
          <a:xfrm>
            <a:off x="2662378" y="2018127"/>
            <a:ext cx="1178921" cy="1387960"/>
          </a:xfrm>
          <a:custGeom>
            <a:avLst/>
            <a:gdLst>
              <a:gd name="connsiteX0" fmla="*/ 0 w 1178921"/>
              <a:gd name="connsiteY0" fmla="*/ 0 h 1387960"/>
              <a:gd name="connsiteX1" fmla="*/ 1178921 w 1178921"/>
              <a:gd name="connsiteY1" fmla="*/ 0 h 1387960"/>
              <a:gd name="connsiteX2" fmla="*/ 1178921 w 1178921"/>
              <a:gd name="connsiteY2" fmla="*/ 282550 h 1387960"/>
              <a:gd name="connsiteX3" fmla="*/ 1172119 w 1178921"/>
              <a:gd name="connsiteY3" fmla="*/ 281177 h 1387960"/>
              <a:gd name="connsiteX4" fmla="*/ 1003383 w 1178921"/>
              <a:gd name="connsiteY4" fmla="*/ 281177 h 1387960"/>
              <a:gd name="connsiteX5" fmla="*/ 880510 w 1178921"/>
              <a:gd name="connsiteY5" fmla="*/ 404050 h 1387960"/>
              <a:gd name="connsiteX6" fmla="*/ 880510 w 1178921"/>
              <a:gd name="connsiteY6" fmla="*/ 980454 h 1387960"/>
              <a:gd name="connsiteX7" fmla="*/ 1003383 w 1178921"/>
              <a:gd name="connsiteY7" fmla="*/ 1103327 h 1387960"/>
              <a:gd name="connsiteX8" fmla="*/ 1172119 w 1178921"/>
              <a:gd name="connsiteY8" fmla="*/ 1103327 h 1387960"/>
              <a:gd name="connsiteX9" fmla="*/ 1178921 w 1178921"/>
              <a:gd name="connsiteY9" fmla="*/ 1101954 h 1387960"/>
              <a:gd name="connsiteX10" fmla="*/ 1178921 w 1178921"/>
              <a:gd name="connsiteY10" fmla="*/ 1387960 h 1387960"/>
              <a:gd name="connsiteX11" fmla="*/ 0 w 1178921"/>
              <a:gd name="connsiteY11" fmla="*/ 1387960 h 1387960"/>
              <a:gd name="connsiteX12" fmla="*/ 0 w 1178921"/>
              <a:gd name="connsiteY12" fmla="*/ 973446 h 1387960"/>
              <a:gd name="connsiteX13" fmla="*/ 7221 w 1178921"/>
              <a:gd name="connsiteY13" fmla="*/ 974109 h 1387960"/>
              <a:gd name="connsiteX14" fmla="*/ 302916 w 1178921"/>
              <a:gd name="connsiteY14" fmla="*/ 704807 h 1387960"/>
              <a:gd name="connsiteX15" fmla="*/ 7221 w 1178921"/>
              <a:gd name="connsiteY15" fmla="*/ 435505 h 1387960"/>
              <a:gd name="connsiteX16" fmla="*/ 0 w 1178921"/>
              <a:gd name="connsiteY16" fmla="*/ 436168 h 1387960"/>
              <a:gd name="connsiteX17" fmla="*/ 0 w 1178921"/>
              <a:gd name="connsiteY17" fmla="*/ 0 h 13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921" h="1387960">
                <a:moveTo>
                  <a:pt x="0" y="0"/>
                </a:moveTo>
                <a:lnTo>
                  <a:pt x="1178921" y="0"/>
                </a:lnTo>
                <a:lnTo>
                  <a:pt x="1178921" y="282550"/>
                </a:lnTo>
                <a:lnTo>
                  <a:pt x="1172119" y="281177"/>
                </a:lnTo>
                <a:lnTo>
                  <a:pt x="1003383" y="281177"/>
                </a:lnTo>
                <a:cubicBezTo>
                  <a:pt x="935522" y="281177"/>
                  <a:pt x="880510" y="336189"/>
                  <a:pt x="880510" y="404050"/>
                </a:cubicBezTo>
                <a:lnTo>
                  <a:pt x="880510" y="980454"/>
                </a:lnTo>
                <a:cubicBezTo>
                  <a:pt x="880510" y="1048315"/>
                  <a:pt x="935522" y="1103327"/>
                  <a:pt x="1003383" y="1103327"/>
                </a:cubicBezTo>
                <a:lnTo>
                  <a:pt x="1172119" y="1103327"/>
                </a:lnTo>
                <a:lnTo>
                  <a:pt x="1178921" y="1101954"/>
                </a:lnTo>
                <a:lnTo>
                  <a:pt x="1178921" y="1387960"/>
                </a:lnTo>
                <a:lnTo>
                  <a:pt x="0" y="1387960"/>
                </a:lnTo>
                <a:lnTo>
                  <a:pt x="0" y="973446"/>
                </a:lnTo>
                <a:lnTo>
                  <a:pt x="7221" y="974109"/>
                </a:lnTo>
                <a:cubicBezTo>
                  <a:pt x="170529" y="974109"/>
                  <a:pt x="302916" y="853538"/>
                  <a:pt x="302916" y="704807"/>
                </a:cubicBezTo>
                <a:cubicBezTo>
                  <a:pt x="302916" y="556076"/>
                  <a:pt x="170529" y="435505"/>
                  <a:pt x="7221" y="435505"/>
                </a:cubicBezTo>
                <a:lnTo>
                  <a:pt x="0" y="436168"/>
                </a:lnTo>
                <a:lnTo>
                  <a:pt x="0" y="0"/>
                </a:lnTo>
                <a:close/>
              </a:path>
            </a:pathLst>
          </a:custGeom>
          <a:solidFill>
            <a:srgbClr val="FFC000">
              <a:alpha val="50000"/>
            </a:srgbClr>
          </a:solidFill>
          <a:ln>
            <a:solidFill>
              <a:srgbClr val="FF8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弦 9">
            <a:extLst>
              <a:ext uri="{FF2B5EF4-FFF2-40B4-BE49-F238E27FC236}">
                <a16:creationId xmlns:a16="http://schemas.microsoft.com/office/drawing/2014/main" id="{5BDB82DA-2A66-539B-7E7D-7E2CDE6EF0CF}"/>
              </a:ext>
            </a:extLst>
          </p:cNvPr>
          <p:cNvSpPr/>
          <p:nvPr/>
        </p:nvSpPr>
        <p:spPr>
          <a:xfrm>
            <a:off x="3169422" y="2792482"/>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11" name="弦 10">
            <a:extLst>
              <a:ext uri="{FF2B5EF4-FFF2-40B4-BE49-F238E27FC236}">
                <a16:creationId xmlns:a16="http://schemas.microsoft.com/office/drawing/2014/main" id="{D386E41A-4BD0-E8FE-501D-B8C55C21C639}"/>
              </a:ext>
            </a:extLst>
          </p:cNvPr>
          <p:cNvSpPr/>
          <p:nvPr/>
        </p:nvSpPr>
        <p:spPr>
          <a:xfrm>
            <a:off x="2965294" y="2332723"/>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pic>
        <p:nvPicPr>
          <p:cNvPr id="12" name="図 11">
            <a:extLst>
              <a:ext uri="{FF2B5EF4-FFF2-40B4-BE49-F238E27FC236}">
                <a16:creationId xmlns:a16="http://schemas.microsoft.com/office/drawing/2014/main" id="{1133FC62-1CFA-6A43-178A-2110EC8B8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932" y="2515602"/>
            <a:ext cx="369310" cy="369310"/>
          </a:xfrm>
          <a:prstGeom prst="rect">
            <a:avLst/>
          </a:prstGeom>
          <a:effectLst>
            <a:outerShdw blurRad="50800" dist="38100" dir="2700000" algn="tl" rotWithShape="0">
              <a:prstClr val="black">
                <a:alpha val="40000"/>
              </a:prstClr>
            </a:outerShdw>
          </a:effectLst>
        </p:spPr>
      </p:pic>
      <p:grpSp>
        <p:nvGrpSpPr>
          <p:cNvPr id="13" name="グループ化 12">
            <a:extLst>
              <a:ext uri="{FF2B5EF4-FFF2-40B4-BE49-F238E27FC236}">
                <a16:creationId xmlns:a16="http://schemas.microsoft.com/office/drawing/2014/main" id="{1C93E501-D872-5F2D-18C2-D2B8F34F954D}"/>
              </a:ext>
            </a:extLst>
          </p:cNvPr>
          <p:cNvGrpSpPr/>
          <p:nvPr/>
        </p:nvGrpSpPr>
        <p:grpSpPr>
          <a:xfrm>
            <a:off x="1753653" y="2357398"/>
            <a:ext cx="651472" cy="505456"/>
            <a:chOff x="3274453" y="3006799"/>
            <a:chExt cx="1227371" cy="952279"/>
          </a:xfrm>
          <a:solidFill>
            <a:schemeClr val="bg1">
              <a:lumMod val="65000"/>
            </a:schemeClr>
          </a:solidFill>
        </p:grpSpPr>
        <p:sp>
          <p:nvSpPr>
            <p:cNvPr id="14" name="弦 13">
              <a:extLst>
                <a:ext uri="{FF2B5EF4-FFF2-40B4-BE49-F238E27FC236}">
                  <a16:creationId xmlns:a16="http://schemas.microsoft.com/office/drawing/2014/main" id="{3B03B0DD-232F-EB19-E045-E9AFD291F44A}"/>
                </a:ext>
              </a:extLst>
            </p:cNvPr>
            <p:cNvSpPr/>
            <p:nvPr/>
          </p:nvSpPr>
          <p:spPr>
            <a:xfrm>
              <a:off x="3274453" y="3324226"/>
              <a:ext cx="634851"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15" name="弦 14">
              <a:extLst>
                <a:ext uri="{FF2B5EF4-FFF2-40B4-BE49-F238E27FC236}">
                  <a16:creationId xmlns:a16="http://schemas.microsoft.com/office/drawing/2014/main" id="{767EC678-C606-D8E9-DC5C-70535E7CF622}"/>
                </a:ext>
              </a:extLst>
            </p:cNvPr>
            <p:cNvSpPr/>
            <p:nvPr/>
          </p:nvSpPr>
          <p:spPr>
            <a:xfrm>
              <a:off x="3866972" y="3006799"/>
              <a:ext cx="634852"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pic>
        <p:nvPicPr>
          <p:cNvPr id="34" name="図 33">
            <a:extLst>
              <a:ext uri="{FF2B5EF4-FFF2-40B4-BE49-F238E27FC236}">
                <a16:creationId xmlns:a16="http://schemas.microsoft.com/office/drawing/2014/main" id="{26E4EF18-2EC7-47A9-971B-B3B7B4637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908" y="951364"/>
            <a:ext cx="591429" cy="925714"/>
          </a:xfrm>
          <a:prstGeom prst="rect">
            <a:avLst/>
          </a:prstGeom>
        </p:spPr>
      </p:pic>
      <p:pic>
        <p:nvPicPr>
          <p:cNvPr id="39" name="図 38">
            <a:extLst>
              <a:ext uri="{FF2B5EF4-FFF2-40B4-BE49-F238E27FC236}">
                <a16:creationId xmlns:a16="http://schemas.microsoft.com/office/drawing/2014/main" id="{0989C040-3188-4770-B2C1-67DF794DF0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132" y="6532206"/>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20</a:t>
            </a:fld>
            <a:endParaRPr lang="ja-JP" altLang="en-US"/>
          </a:p>
        </p:txBody>
      </p:sp>
      <p:sp>
        <p:nvSpPr>
          <p:cNvPr id="9" name="タイトル プレースホルダ 1"/>
          <p:cNvSpPr txBox="1">
            <a:spLocks/>
          </p:cNvSpPr>
          <p:nvPr/>
        </p:nvSpPr>
        <p:spPr bwMode="gray">
          <a:xfrm>
            <a:off x="432242" y="395115"/>
            <a:ext cx="489540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リスタート（ニュートラルキックオフ）</a:t>
            </a:r>
          </a:p>
        </p:txBody>
      </p:sp>
      <p:sp>
        <p:nvSpPr>
          <p:cNvPr id="78" name="正方形/長方形 77"/>
          <p:cNvSpPr/>
          <p:nvPr/>
        </p:nvSpPr>
        <p:spPr>
          <a:xfrm>
            <a:off x="1473533" y="3591306"/>
            <a:ext cx="2481031" cy="230763"/>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全てのロボットをセンターサークル外の自陣に配置</a:t>
            </a:r>
          </a:p>
        </p:txBody>
      </p:sp>
      <p:pic>
        <p:nvPicPr>
          <p:cNvPr id="32" name="図 31">
            <a:extLst>
              <a:ext uri="{FF2B5EF4-FFF2-40B4-BE49-F238E27FC236}">
                <a16:creationId xmlns:a16="http://schemas.microsoft.com/office/drawing/2014/main" id="{1C394DF1-9CA1-4AA5-A93D-3F6B43BFB5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930" y="1994109"/>
            <a:ext cx="591429" cy="925714"/>
          </a:xfrm>
          <a:prstGeom prst="rect">
            <a:avLst/>
          </a:prstGeom>
        </p:spPr>
      </p:pic>
      <p:pic>
        <p:nvPicPr>
          <p:cNvPr id="33" name="図 32">
            <a:extLst>
              <a:ext uri="{FF2B5EF4-FFF2-40B4-BE49-F238E27FC236}">
                <a16:creationId xmlns:a16="http://schemas.microsoft.com/office/drawing/2014/main" id="{C4D344DA-AF24-4FE9-AC7A-55CF44717D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6492" y="2022915"/>
            <a:ext cx="591429" cy="925714"/>
          </a:xfrm>
          <a:prstGeom prst="rect">
            <a:avLst/>
          </a:prstGeom>
        </p:spPr>
      </p:pic>
      <p:sp>
        <p:nvSpPr>
          <p:cNvPr id="48" name="テキスト ボックス 47"/>
          <p:cNvSpPr txBox="1"/>
          <p:nvPr/>
        </p:nvSpPr>
        <p:spPr>
          <a:xfrm>
            <a:off x="432243" y="3837063"/>
            <a:ext cx="4416502" cy="2168579"/>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レフリーは、ラックオブプログレスにおいていずれの中立点にボールを移動しても試合が進まない場合や、アウトオブバウンズや故障により両チームのロボット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台すべてが退場となった場合はリスタートを行ってください。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リスタートの場合アウトオブバウンズや故障により退場となったいずれのロボットも、正常に機能する状態で準備できていれば試合に復帰できます。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レフリーは中央中立点に赤外線ボールを配置し、両チームのロボットをセンターサークル外の自陣に配置するよう促します。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通常のキックオフと同様に、レフリーはホイッスルまたはコールによってキックオフをはっきりと指示してください。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 name="グループ化 74"/>
          <p:cNvGrpSpPr/>
          <p:nvPr/>
        </p:nvGrpSpPr>
        <p:grpSpPr>
          <a:xfrm>
            <a:off x="1335604" y="6614521"/>
            <a:ext cx="3176539" cy="536491"/>
            <a:chOff x="1964974" y="6588943"/>
            <a:chExt cx="3315593" cy="536651"/>
          </a:xfrm>
        </p:grpSpPr>
        <p:grpSp>
          <p:nvGrpSpPr>
            <p:cNvPr id="76" name="グループ化 75"/>
            <p:cNvGrpSpPr/>
            <p:nvPr/>
          </p:nvGrpSpPr>
          <p:grpSpPr>
            <a:xfrm>
              <a:off x="1964974" y="6588943"/>
              <a:ext cx="3315592" cy="248619"/>
              <a:chOff x="1965384" y="6304581"/>
              <a:chExt cx="2614276" cy="248619"/>
            </a:xfrm>
          </p:grpSpPr>
          <p:sp>
            <p:nvSpPr>
              <p:cNvPr id="83" name="フリーフォーム 8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2121758" y="6304581"/>
                <a:ext cx="2457902"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全てのロボットをセンターサークルの外側に復帰させてください。</a:t>
                </a:r>
              </a:p>
            </p:txBody>
          </p:sp>
        </p:grpSp>
        <p:grpSp>
          <p:nvGrpSpPr>
            <p:cNvPr id="79" name="グループ化 78"/>
            <p:cNvGrpSpPr/>
            <p:nvPr/>
          </p:nvGrpSpPr>
          <p:grpSpPr>
            <a:xfrm>
              <a:off x="1966913" y="6876975"/>
              <a:ext cx="3313654" cy="248619"/>
              <a:chOff x="1966913" y="6304581"/>
              <a:chExt cx="2612747" cy="248619"/>
            </a:xfrm>
          </p:grpSpPr>
          <p:sp>
            <p:nvSpPr>
              <p:cNvPr id="81" name="フリーフォーム 8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2121758" y="6304581"/>
                <a:ext cx="245790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それでは始めます　</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・・・・・・♪ピッ！</a:t>
                </a:r>
              </a:p>
            </p:txBody>
          </p:sp>
        </p:grpSp>
      </p:grpSp>
      <p:sp>
        <p:nvSpPr>
          <p:cNvPr id="6" name="角丸四角形 5">
            <a:extLst>
              <a:ext uri="{FF2B5EF4-FFF2-40B4-BE49-F238E27FC236}">
                <a16:creationId xmlns:a16="http://schemas.microsoft.com/office/drawing/2014/main" id="{01C1B50C-D13A-C2AA-2968-9F7AEFC82EBA}"/>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1AF2E6EC-5D2A-074C-08ED-35CFB151E77D}"/>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2582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2243" y="829388"/>
            <a:ext cx="4416502" cy="5620037"/>
          </a:xfrm>
          <a:prstGeom prst="rect">
            <a:avLst/>
          </a:prstGeom>
          <a:noFill/>
        </p:spPr>
        <p:txBody>
          <a:bodyPr wrap="square" rtlCol="0">
            <a:noAutofit/>
          </a:bodyPr>
          <a:lstStyle/>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試合時間とその中断</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各試合の試合時間・ハーフタイムは事前に確認してください。レフリーが中断を告げる特別な場合以外、原則として開始した時間計測の中断はしません。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ただし、試合中発生した問題の協議が必要な場合やけが人の発生など速やかな対処が必要な場合、レフリーは試合を中断することができます。その場合は全てのロボットをその時の状態で停止させてください。レフリーは再開の際、中断時の状態で再開するかキックオフで再開するかを選択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試合終了</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後半戦終了時点で試合が終了します。</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レフリーまたはタイムキーパーは大きな声で終了を宣言してください。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コール後に入ったゴールはカウントしません。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得点板を確認しながら「ただいまの試合は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対</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で●●の勝ちです。」と述べて挨拶してください。記録用紙に各チームのサインやコメントを記入してもらい、レフリーのサインを記入したら試合は終了となります。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a:extLst>
              <a:ext uri="{FF2B5EF4-FFF2-40B4-BE49-F238E27FC236}">
                <a16:creationId xmlns:a16="http://schemas.microsoft.com/office/drawing/2014/main" id="{43B520B3-F59D-4F49-BF13-68388D84D3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3959" y="3543329"/>
            <a:ext cx="564300" cy="656001"/>
          </a:xfrm>
          <a:prstGeom prst="rect">
            <a:avLst/>
          </a:prstGeom>
        </p:spPr>
      </p:pic>
      <p:pic>
        <p:nvPicPr>
          <p:cNvPr id="44" name="図 43">
            <a:extLst>
              <a:ext uri="{FF2B5EF4-FFF2-40B4-BE49-F238E27FC236}">
                <a16:creationId xmlns:a16="http://schemas.microsoft.com/office/drawing/2014/main" id="{AC8B6B07-EB64-4BD7-9F38-06387BAD03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3959" y="6611782"/>
            <a:ext cx="564300" cy="656001"/>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21</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試合時間</a:t>
            </a:r>
            <a:r>
              <a:rPr lang="ja-JP" altLang="en-US" sz="1999" b="1" dirty="0">
                <a:latin typeface="Meiryo UI" panose="020B0604030504040204" pitchFamily="50" charset="-128"/>
                <a:ea typeface="Meiryo UI" panose="020B0604030504040204" pitchFamily="50" charset="-128"/>
                <a:cs typeface="Meiryo UI" panose="020B0604030504040204" pitchFamily="50" charset="-128"/>
              </a:rPr>
              <a:t>とその</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中断</a:t>
            </a:r>
            <a:r>
              <a:rPr lang="ja-JP" altLang="en-US" sz="1999"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試合終了</a:t>
            </a:r>
          </a:p>
        </p:txBody>
      </p:sp>
      <p:sp>
        <p:nvSpPr>
          <p:cNvPr id="2" name="正方形/長方形 1"/>
          <p:cNvSpPr/>
          <p:nvPr/>
        </p:nvSpPr>
        <p:spPr>
          <a:xfrm>
            <a:off x="523273" y="3084613"/>
            <a:ext cx="4324647" cy="398836"/>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試合時間のメモ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666BD26B-54A5-4DA6-8C42-8DDF49FF3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01" y="5895891"/>
            <a:ext cx="602938" cy="685946"/>
          </a:xfrm>
          <a:prstGeom prst="rect">
            <a:avLst/>
          </a:prstGeom>
        </p:spPr>
      </p:pic>
      <p:grpSp>
        <p:nvGrpSpPr>
          <p:cNvPr id="11" name="グループ化 10"/>
          <p:cNvGrpSpPr/>
          <p:nvPr/>
        </p:nvGrpSpPr>
        <p:grpSpPr>
          <a:xfrm>
            <a:off x="1179234" y="6045347"/>
            <a:ext cx="3438175" cy="536491"/>
            <a:chOff x="1964974" y="6588943"/>
            <a:chExt cx="3588681" cy="536651"/>
          </a:xfrm>
        </p:grpSpPr>
        <p:grpSp>
          <p:nvGrpSpPr>
            <p:cNvPr id="12" name="グループ化 11"/>
            <p:cNvGrpSpPr/>
            <p:nvPr/>
          </p:nvGrpSpPr>
          <p:grpSpPr>
            <a:xfrm>
              <a:off x="1964974" y="6588943"/>
              <a:ext cx="3588681" cy="248619"/>
              <a:chOff x="1965384" y="6304581"/>
              <a:chExt cx="2829601" cy="248619"/>
            </a:xfrm>
          </p:grpSpPr>
          <p:sp>
            <p:nvSpPr>
              <p:cNvPr id="16" name="フリーフォーム 1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121758" y="6304581"/>
                <a:ext cx="2673227"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試合終了までのこり</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秒です！・・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秒前・・</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13" name="グループ化 12"/>
            <p:cNvGrpSpPr/>
            <p:nvPr/>
          </p:nvGrpSpPr>
          <p:grpSpPr>
            <a:xfrm>
              <a:off x="1966913" y="6876975"/>
              <a:ext cx="3586742" cy="248619"/>
              <a:chOff x="1966913" y="6304581"/>
              <a:chExt cx="2828071" cy="248619"/>
            </a:xfrm>
          </p:grpSpPr>
          <p:sp>
            <p:nvSpPr>
              <p:cNvPr id="14" name="フリーフォーム 13"/>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121757" y="6304581"/>
                <a:ext cx="2673227"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試合終了です！！ロボットを止めてください！</a:t>
                </a:r>
              </a:p>
            </p:txBody>
          </p:sp>
        </p:grpSp>
      </p:grpSp>
      <p:grpSp>
        <p:nvGrpSpPr>
          <p:cNvPr id="21" name="グループ化 20"/>
          <p:cNvGrpSpPr/>
          <p:nvPr/>
        </p:nvGrpSpPr>
        <p:grpSpPr>
          <a:xfrm>
            <a:off x="1179235" y="6694881"/>
            <a:ext cx="3438175" cy="536491"/>
            <a:chOff x="1964974" y="6588943"/>
            <a:chExt cx="3588681" cy="536651"/>
          </a:xfrm>
        </p:grpSpPr>
        <p:grpSp>
          <p:nvGrpSpPr>
            <p:cNvPr id="22" name="グループ化 21"/>
            <p:cNvGrpSpPr/>
            <p:nvPr/>
          </p:nvGrpSpPr>
          <p:grpSpPr>
            <a:xfrm>
              <a:off x="1964974" y="6588943"/>
              <a:ext cx="3588680" cy="248619"/>
              <a:chOff x="1965384" y="6304581"/>
              <a:chExt cx="2829600" cy="248619"/>
            </a:xfrm>
          </p:grpSpPr>
          <p:sp>
            <p:nvSpPr>
              <p:cNvPr id="26" name="フリーフォーム 2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121758" y="6304581"/>
                <a:ext cx="2673226"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只今の試合</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で●●の勝ちです。ありがとうございました。</a:t>
                </a:r>
              </a:p>
            </p:txBody>
          </p:sp>
        </p:grpSp>
        <p:grpSp>
          <p:nvGrpSpPr>
            <p:cNvPr id="23" name="グループ化 22"/>
            <p:cNvGrpSpPr/>
            <p:nvPr/>
          </p:nvGrpSpPr>
          <p:grpSpPr>
            <a:xfrm>
              <a:off x="1966913" y="6876975"/>
              <a:ext cx="3586742" cy="248619"/>
              <a:chOff x="1966913" y="6304581"/>
              <a:chExt cx="2828071" cy="248619"/>
            </a:xfrm>
          </p:grpSpPr>
          <p:sp>
            <p:nvSpPr>
              <p:cNvPr id="24" name="フリーフォーム 23"/>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121758" y="6304581"/>
                <a:ext cx="267322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各チームのキャプテンは記録用紙を確認し、サインをしてください。</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5" name="グループ化 34"/>
          <p:cNvGrpSpPr/>
          <p:nvPr/>
        </p:nvGrpSpPr>
        <p:grpSpPr>
          <a:xfrm>
            <a:off x="1179235" y="3646836"/>
            <a:ext cx="3438175" cy="536491"/>
            <a:chOff x="1964974" y="6588943"/>
            <a:chExt cx="3588681" cy="536651"/>
          </a:xfrm>
        </p:grpSpPr>
        <p:grpSp>
          <p:nvGrpSpPr>
            <p:cNvPr id="36" name="グループ化 35"/>
            <p:cNvGrpSpPr/>
            <p:nvPr/>
          </p:nvGrpSpPr>
          <p:grpSpPr>
            <a:xfrm>
              <a:off x="1964974" y="6588943"/>
              <a:ext cx="3588680" cy="248619"/>
              <a:chOff x="1965384" y="6304581"/>
              <a:chExt cx="2829600" cy="248619"/>
            </a:xfrm>
          </p:grpSpPr>
          <p:sp>
            <p:nvSpPr>
              <p:cNvPr id="40" name="フリーフォーム 39"/>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2121758" y="6304581"/>
                <a:ext cx="2673226"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ボールの交換のため試合を中断します！</a:t>
                </a:r>
              </a:p>
            </p:txBody>
          </p:sp>
        </p:grpSp>
        <p:grpSp>
          <p:nvGrpSpPr>
            <p:cNvPr id="37" name="グループ化 36"/>
            <p:cNvGrpSpPr/>
            <p:nvPr/>
          </p:nvGrpSpPr>
          <p:grpSpPr>
            <a:xfrm>
              <a:off x="1966913" y="6876975"/>
              <a:ext cx="3586742" cy="248619"/>
              <a:chOff x="1966913" y="6304581"/>
              <a:chExt cx="2828071" cy="248619"/>
            </a:xfrm>
          </p:grpSpPr>
          <p:sp>
            <p:nvSpPr>
              <p:cNvPr id="38" name="フリーフォーム 37"/>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121758" y="6304581"/>
                <a:ext cx="267322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時計を止めて、各チームはロボットをその位置で停止させてください。</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 name="角丸四角形 6">
            <a:extLst>
              <a:ext uri="{FF2B5EF4-FFF2-40B4-BE49-F238E27FC236}">
                <a16:creationId xmlns:a16="http://schemas.microsoft.com/office/drawing/2014/main" id="{5D126913-DE31-DABD-AC5B-1F70E8299C93}"/>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a:extLst>
              <a:ext uri="{FF2B5EF4-FFF2-40B4-BE49-F238E27FC236}">
                <a16:creationId xmlns:a16="http://schemas.microsoft.com/office/drawing/2014/main" id="{16ED448E-4B69-4BA8-6B53-5EBF31189A44}"/>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205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22</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こんなときは</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　その１</a:t>
            </a:r>
          </a:p>
        </p:txBody>
      </p:sp>
      <p:sp>
        <p:nvSpPr>
          <p:cNvPr id="7" name="角丸四角形 6">
            <a:extLst>
              <a:ext uri="{FF2B5EF4-FFF2-40B4-BE49-F238E27FC236}">
                <a16:creationId xmlns:a16="http://schemas.microsoft.com/office/drawing/2014/main" id="{5D126913-DE31-DABD-AC5B-1F70E8299C93}"/>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a:extLst>
              <a:ext uri="{FF2B5EF4-FFF2-40B4-BE49-F238E27FC236}">
                <a16:creationId xmlns:a16="http://schemas.microsoft.com/office/drawing/2014/main" id="{16ED448E-4B69-4BA8-6B53-5EBF31189A44}"/>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53D456BA-3102-9655-07BA-A3A34A9A7337}"/>
              </a:ext>
            </a:extLst>
          </p:cNvPr>
          <p:cNvSpPr txBox="1"/>
          <p:nvPr/>
        </p:nvSpPr>
        <p:spPr>
          <a:xfrm>
            <a:off x="432242" y="973729"/>
            <a:ext cx="4751111"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片方のチームのキャプテンが２台故障を申告した時</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もう片方のチームがきちんと試合できる状況である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ロボットが試合できる状態にある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事を確認の上、本来の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台故障</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or</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遅刻で得ることが出来る得点を残っているチーム側に与えて終了。</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例１</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Ａ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vs B</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の試合　４分ハーフの場合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最初の時点でＢチームキャプテンが２台故障を申告し、Ａチームのロ</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ボットが動く状態であることを確認した。</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 16</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秒につき１点</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、Ｂ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点として処理し</a:t>
            </a:r>
            <a:r>
              <a:rPr lang="ja-JP" altLang="en-US" sz="1000" u="sng" dirty="0">
                <a:latin typeface="メイリオ" panose="020B0604030504040204" pitchFamily="50" charset="-128"/>
                <a:ea typeface="メイリオ" panose="020B0604030504040204" pitchFamily="50" charset="-128"/>
                <a:cs typeface="メイリオ" panose="020B0604030504040204" pitchFamily="50" charset="-128"/>
              </a:rPr>
              <a:t>試合は実施しない</a:t>
            </a:r>
            <a:br>
              <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例２</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C</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vs D</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の試合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分ハーフの場合 　前半終了時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C 4</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D 3</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後半開始の時点で</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チームキャプテンが２台故障を申告し、</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チーム</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のロボットが動く状態であることを確認した。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C 4</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D 11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として処理し</a:t>
            </a:r>
            <a:r>
              <a:rPr lang="ja-JP" altLang="en-US" sz="1050" u="sng" dirty="0">
                <a:latin typeface="メイリオ" panose="020B0604030504040204" pitchFamily="50" charset="-128"/>
                <a:ea typeface="メイリオ" panose="020B0604030504040204" pitchFamily="50" charset="-128"/>
                <a:cs typeface="メイリオ" panose="020B0604030504040204" pitchFamily="50" charset="-128"/>
              </a:rPr>
              <a:t>後半は試合を実施しない</a:t>
            </a:r>
            <a:endParaRPr lang="en-US" altLang="ja-JP" sz="1050"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360255"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片方のチームが試合に現れなかった時</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360255"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もう片方のチームがきちんと試合できる状況である</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ロボットが試合できる状態にある</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事を確認の上、後半終了まで遅刻カウントをとる。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ただし、事前に遅刻</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or</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２台故障を申告している場合は、</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もう片方のチームがきちんと試合できる状況である</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ロボットが試合できる状態にある</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事を確認の上、本来の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台故障</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or</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遅刻で得ることが出来る得点を残っているチーム側に与えて終了。</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360255" rtl="0" eaLnBrk="1" fontAlgn="auto" latinLnBrk="0" hangingPunct="1">
              <a:lnSpc>
                <a:spcPct val="150000"/>
              </a:lnSpc>
              <a:spcBef>
                <a:spcPts val="0"/>
              </a:spcBef>
              <a:spcAft>
                <a:spcPts val="0"/>
              </a:spcAft>
              <a:buClrTx/>
              <a:buSzTx/>
              <a:buFontTx/>
              <a:buNone/>
              <a:tabLst/>
              <a:defRPr/>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例１</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E</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vs F</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の試合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分ハーフ</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試合開始時刻になっても、Ｆチームが現れない。Ｅチームが試合</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できる状態であることを確認したが、最後までまったが来なかった。</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E 16</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F</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点として処理</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1396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23</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こんなときは</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　その２</a:t>
            </a:r>
          </a:p>
        </p:txBody>
      </p:sp>
      <p:sp>
        <p:nvSpPr>
          <p:cNvPr id="7" name="角丸四角形 6">
            <a:extLst>
              <a:ext uri="{FF2B5EF4-FFF2-40B4-BE49-F238E27FC236}">
                <a16:creationId xmlns:a16="http://schemas.microsoft.com/office/drawing/2014/main" id="{5D126913-DE31-DABD-AC5B-1F70E8299C93}"/>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a:extLst>
              <a:ext uri="{FF2B5EF4-FFF2-40B4-BE49-F238E27FC236}">
                <a16:creationId xmlns:a16="http://schemas.microsoft.com/office/drawing/2014/main" id="{16ED448E-4B69-4BA8-6B53-5EBF31189A44}"/>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53D456BA-3102-9655-07BA-A3A34A9A7337}"/>
              </a:ext>
            </a:extLst>
          </p:cNvPr>
          <p:cNvSpPr txBox="1"/>
          <p:nvPr/>
        </p:nvSpPr>
        <p:spPr>
          <a:xfrm>
            <a:off x="432242" y="973729"/>
            <a:ext cx="4751111"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棄権・途中棄権・奇数ダミーチームとの試合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チームが棄権・途中棄権を申告するには、</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試合開始</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分前までに</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チームがサッカー本部に申告する必要があります</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フィールドでは受付を行いません</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棄権とは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病気・怪我・直前キャンセルなどで試合を行わない場合で、途中棄権は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申告後のその日の試合を棄権する場合です。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棄権・途中棄権ともに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対戦相手に勝ち点はつきますが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スコアは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になります</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奇数ダミーチームの場合はスコアを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として処理してください。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選手からプッシングではないかと指摘を受けた場合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ルールブックにおいて、プッシングは審判の裁量でとることに変更されています。</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選手に対し</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プッシングのルールは裁量制に変更しているので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ルールに従い</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抗議を受け付けません</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と言って試合を続行させてください</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レフリーとレフリーアシスタントの判断が異なる場合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レフリーアシスタントには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試合をスタートする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以外は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すべてレフリーと同じ権限があります</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レフリーとレフリーアシスタントのジャッジが異なった場合は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主審</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の判断を優先させるのではなく</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より近くにいた方</a:t>
            </a:r>
            <a:r>
              <a:rPr lang="en-US" altLang="ja-JP"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その状況を見ていた方のジャッジを優先させてください</a:t>
            </a:r>
            <a:r>
              <a:rPr lang="en-US" altLang="ja-JP"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86358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24</a:t>
            </a:fld>
            <a:endParaRPr lang="ja-JP" altLang="en-US"/>
          </a:p>
        </p:txBody>
      </p:sp>
      <p:sp>
        <p:nvSpPr>
          <p:cNvPr id="9" name="タイトル プレースホルダ 1"/>
          <p:cNvSpPr txBox="1">
            <a:spLocks/>
          </p:cNvSpPr>
          <p:nvPr/>
        </p:nvSpPr>
        <p:spPr bwMode="gray">
          <a:xfrm>
            <a:off x="432242" y="395115"/>
            <a:ext cx="367493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注意・イエローカード・失格</a:t>
            </a:r>
          </a:p>
        </p:txBody>
      </p:sp>
      <p:sp>
        <p:nvSpPr>
          <p:cNvPr id="10" name="テキスト ボックス 9"/>
          <p:cNvSpPr txBox="1"/>
          <p:nvPr/>
        </p:nvSpPr>
        <p:spPr>
          <a:xfrm>
            <a:off x="432243" y="973729"/>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警告</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イエローカード</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フェア精神に反する重大な違反があった場合、チームもしくはロボットに対してレフリーは警告・カードを出すことができます。警告・カードを出した場合、レフリーは必ず記録用紙に理由と警告の種類を記入を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基本的に「①注意」→「②警告・イエローカード」→「③レッドカード」の順に出され、レッドカードが出されるとチームの場合は大会への、ロボットの場合はその試合への参加資格を失います。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また、深刻な違反やイエローカードを何回も繰り返した場合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警告なしで失格となる場合もあります。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チーム・個人に対する警告・カード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チームメンバーによる以下の行為があった場合、レフリーはそのチームへの警告・カードを出すことができ、警告・カードは大会期間中累積します。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●試合中のロボットへの干渉</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●審判への抗議（抗議でなく質問は可能です）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●メンターによる干渉</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ロボットに対する警告・カード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93635"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ロボットによる以下の行為があった場合、レフリーはそのロボットへの警告</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カードを出すことができ、警告</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カードは大会期間中累積します。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●他のロボットが傷つけられる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●審判や選手がけがをする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●ボール、フィールドが破壊される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u="sng" dirty="0">
                <a:latin typeface="メイリオ" panose="020B0604030504040204" pitchFamily="50" charset="-128"/>
                <a:ea typeface="メイリオ" panose="020B0604030504040204" pitchFamily="50" charset="-128"/>
                <a:cs typeface="メイリオ" panose="020B0604030504040204" pitchFamily="50" charset="-128"/>
              </a:rPr>
              <a:t>イエローカード</a:t>
            </a:r>
            <a:r>
              <a:rPr lang="en-US" altLang="ja-JP" sz="105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latin typeface="メイリオ" panose="020B0604030504040204" pitchFamily="50" charset="-128"/>
                <a:ea typeface="メイリオ" panose="020B0604030504040204" pitchFamily="50" charset="-128"/>
                <a:cs typeface="メイリオ" panose="020B0604030504040204" pitchFamily="50" charset="-128"/>
              </a:rPr>
              <a:t>レッドカードに相当する行為等を発見した場合は一人で判断せず各コート長や運営責任者に判断してもらってください。</a:t>
            </a:r>
            <a:endParaRPr lang="en-US" altLang="ja-JP" sz="105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a:extLst>
              <a:ext uri="{FF2B5EF4-FFF2-40B4-BE49-F238E27FC236}">
                <a16:creationId xmlns:a16="http://schemas.microsoft.com/office/drawing/2014/main" id="{0E80F996-C820-9648-321C-828F9F7C6347}"/>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6793FB21-B8BF-F1E2-53CF-53624A2986FA}"/>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168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25</a:t>
            </a:fld>
            <a:endParaRPr lang="ja-JP" altLang="en-US"/>
          </a:p>
        </p:txBody>
      </p:sp>
      <p:sp>
        <p:nvSpPr>
          <p:cNvPr id="9" name="タイトル プレースホルダ 1"/>
          <p:cNvSpPr txBox="1">
            <a:spLocks/>
          </p:cNvSpPr>
          <p:nvPr/>
        </p:nvSpPr>
        <p:spPr bwMode="gray">
          <a:xfrm>
            <a:off x="432242" y="395115"/>
            <a:ext cx="403047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干渉</a:t>
            </a:r>
          </a:p>
        </p:txBody>
      </p:sp>
      <p:sp>
        <p:nvSpPr>
          <p:cNvPr id="10" name="テキスト ボックス 9"/>
          <p:cNvSpPr txBox="1"/>
          <p:nvPr/>
        </p:nvSpPr>
        <p:spPr>
          <a:xfrm>
            <a:off x="432243" y="973729"/>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干渉の確認と対応</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選手が、相手ロボットの色、反射素材や、発する光、赤外線、磁気によって自分のロボットの動作が影響を受けていると主張した場合、レフリーは干渉の有無を確認する作業を行います。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干渉の確認中は試合の計時をストップさせておくことができます。干渉の判断に迷ったときは、競技の統括者に相談しましょう。確認手順は、以下の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の動画を参照してください。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srgbClr val="888888"/>
                </a:solidFill>
                <a:latin typeface="Arial" panose="020B0604020202020204" pitchFamily="34" charset="0"/>
                <a:ea typeface="メイリオ" panose="020B0604030504040204" pitchFamily="50" charset="-128"/>
                <a:cs typeface="メイリオ" panose="020B0604030504040204" pitchFamily="50" charset="-128"/>
              </a:rPr>
              <a:t>　　</a:t>
            </a:r>
            <a:r>
              <a:rPr lang="en-US" altLang="ja-JP" sz="1000" dirty="0">
                <a:solidFill>
                  <a:srgbClr val="888888"/>
                </a:solidFill>
                <a:latin typeface="Arial" panose="020B0604020202020204" pitchFamily="34" charset="0"/>
                <a:hlinkClick r:id="rId2"/>
              </a:rPr>
              <a:t>https://youtu.be/mgi3f8TrscE</a:t>
            </a:r>
            <a:endParaRPr lang="en-US" altLang="ja-JP" sz="1000" dirty="0">
              <a:solidFill>
                <a:srgbClr val="888888"/>
              </a:solidFill>
              <a:latin typeface="Arial" panose="020B0604020202020204" pitchFamily="34" charset="0"/>
            </a:endParaRPr>
          </a:p>
          <a:p>
            <a:pPr defTabSz="360255">
              <a:lnSpc>
                <a:spcPct val="150000"/>
              </a:lnSpc>
            </a:pPr>
            <a:endParaRPr lang="en-US" altLang="ja-JP" sz="1000" dirty="0">
              <a:solidFill>
                <a:srgbClr val="888888"/>
              </a:solidFill>
              <a:latin typeface="Arial" panose="020B0604020202020204" pitchFamily="34" charset="0"/>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干渉することが確認されたロボットは、干渉しないように修正されなければなりません。修正作業の間は故障扱いとなります。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干渉の申告は、試合前、試合中にされたもののみ受け付けます。試合終了後の申告は無効です。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ただし、ワールドリーグ“ロボカップジュニア</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サッカールール</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2023 </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日本語版第</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版”</a:t>
            </a:r>
            <a:r>
              <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干渉では平面に置かれた状態で確認することになっています。オープンリーグ等でロボットが復帰する際の赤色のラインセンサーによる干渉はこれにあたりません。</a:t>
            </a:r>
            <a:r>
              <a:rPr lang="ja-JP" altLang="en-US" sz="1000" u="sng" dirty="0">
                <a:latin typeface="メイリオ" panose="020B0604030504040204" pitchFamily="50" charset="-128"/>
                <a:ea typeface="メイリオ" panose="020B0604030504040204" pitchFamily="50" charset="-128"/>
                <a:cs typeface="メイリオ" panose="020B0604030504040204" pitchFamily="50" charset="-128"/>
              </a:rPr>
              <a:t>選手には速やかにフィールドに置くよう指示してください。</a:t>
            </a: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干渉の防止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アウトオブバウンズで退場となったロボットを、フィールド内のロボットから見える状態で電源を入れたり、</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光をフィールドに向ける行為は干渉の原因となることがあります。退場となったロボットは、フィールドから見えないようにするよう、指導しましょう。レフリーが注意してもそのような行為が繰り返される場合は、警告の対象となり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EAC881A2-C806-474A-8307-D37A2D2D9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25" y="2499596"/>
            <a:ext cx="829178" cy="829178"/>
          </a:xfrm>
          <a:prstGeom prst="rect">
            <a:avLst/>
          </a:prstGeom>
        </p:spPr>
      </p:pic>
      <p:sp>
        <p:nvSpPr>
          <p:cNvPr id="7" name="角丸四角形 6">
            <a:extLst>
              <a:ext uri="{FF2B5EF4-FFF2-40B4-BE49-F238E27FC236}">
                <a16:creationId xmlns:a16="http://schemas.microsoft.com/office/drawing/2014/main" id="{FCA0F28C-5BC6-56BD-D62B-B60DC1FF49D4}"/>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334A1265-7657-9D2C-3ED0-435181472F71}"/>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307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26</a:t>
            </a:fld>
            <a:endParaRPr lang="ja-JP" altLang="en-US"/>
          </a:p>
        </p:txBody>
      </p:sp>
      <p:sp>
        <p:nvSpPr>
          <p:cNvPr id="9" name="タイトル プレースホルダ 1"/>
          <p:cNvSpPr txBox="1">
            <a:spLocks/>
          </p:cNvSpPr>
          <p:nvPr/>
        </p:nvSpPr>
        <p:spPr bwMode="gray">
          <a:xfrm>
            <a:off x="432243" y="395115"/>
            <a:ext cx="3861752"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360255">
              <a:lnSpc>
                <a:spcPct val="150000"/>
              </a:lnSpc>
            </a:pP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対応早見表</a:t>
            </a:r>
            <a:endParaRPr lang="en-US" altLang="ja-JP"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00523598"/>
              </p:ext>
            </p:extLst>
          </p:nvPr>
        </p:nvGraphicFramePr>
        <p:xfrm>
          <a:off x="532129" y="1457299"/>
          <a:ext cx="4300241" cy="4877054"/>
        </p:xfrm>
        <a:graphic>
          <a:graphicData uri="http://schemas.openxmlformats.org/drawingml/2006/table">
            <a:tbl>
              <a:tblPr firstRow="1" bandRow="1">
                <a:tableStyleId>{5C22544A-7EE6-4342-B048-85BDC9FD1C3A}</a:tableStyleId>
              </a:tblPr>
              <a:tblGrid>
                <a:gridCol w="651027">
                  <a:extLst>
                    <a:ext uri="{9D8B030D-6E8A-4147-A177-3AD203B41FA5}">
                      <a16:colId xmlns:a16="http://schemas.microsoft.com/office/drawing/2014/main" val="20000"/>
                    </a:ext>
                  </a:extLst>
                </a:gridCol>
                <a:gridCol w="651027">
                  <a:extLst>
                    <a:ext uri="{9D8B030D-6E8A-4147-A177-3AD203B41FA5}">
                      <a16:colId xmlns:a16="http://schemas.microsoft.com/office/drawing/2014/main" val="20001"/>
                    </a:ext>
                  </a:extLst>
                </a:gridCol>
                <a:gridCol w="2998187">
                  <a:extLst>
                    <a:ext uri="{9D8B030D-6E8A-4147-A177-3AD203B41FA5}">
                      <a16:colId xmlns:a16="http://schemas.microsoft.com/office/drawing/2014/main" val="20002"/>
                    </a:ext>
                  </a:extLst>
                </a:gridCol>
              </a:tblGrid>
              <a:tr h="346217">
                <a:tc>
                  <a:txBody>
                    <a:bodyPr/>
                    <a:lstStyle/>
                    <a:p>
                      <a:pPr algn="ctr">
                        <a:lnSpc>
                          <a:spcPct val="100000"/>
                        </a:lnSpc>
                      </a:pPr>
                      <a:r>
                        <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台目</a:t>
                      </a:r>
                      <a:endPar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ロボット</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台目</a:t>
                      </a:r>
                      <a:endParaRPr kumimoji="1"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ロボット</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競技進行</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18741">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30000"/>
                        </a:lnSpc>
                      </a:pPr>
                      <a:endParaRPr kumimoji="1" lang="en-US" altLang="ja-JP"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プレイ中であれば、</a:t>
                      </a:r>
                      <a:r>
                        <a:rPr kumimoji="1"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ロボットは⽌めずそのまま進⾏</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します。</a:t>
                      </a:r>
                    </a:p>
                    <a:p>
                      <a:pPr algn="l">
                        <a:lnSpc>
                          <a:spcPct val="130000"/>
                        </a:lnSpc>
                      </a:pP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リスタートを含むキックオフの時点でも</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台故障状態であった場合、キックオフは⾏われず、</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秒経過毎にロボットが残っているチームに</a:t>
                      </a:r>
                      <a:r>
                        <a:rPr kumimoji="1" lang="en-US" altLang="ja-JP"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点が与えられます。</a:t>
                      </a:r>
                    </a:p>
                    <a:p>
                      <a:pPr algn="l">
                        <a:lnSpc>
                          <a:spcPct val="130000"/>
                        </a:lnSpc>
                      </a:pPr>
                      <a:endParaRPr kumimoji="1" lang="en-US" altLang="ja-JP" sz="6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endParaRPr kumimoji="1" lang="ja-JP" altLang="en-US"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6217">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3">
                  <a:txBody>
                    <a:bodyPr/>
                    <a:lstStyle/>
                    <a:p>
                      <a:pPr algn="l">
                        <a:lnSpc>
                          <a:spcPct val="13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競技はそのまま続行します。</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キックオフまたはリスタートの時点で、いずれのロボットも正常に機能する状態で準備できていれば試合に復帰できます。</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6217">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故障</a:t>
                      </a:r>
                      <a:endPar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lnSpc>
                          <a:spcPct val="110000"/>
                        </a:lnSpc>
                      </a:pP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6217">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アウトオブ</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lnSpc>
                          <a:spcPct val="110000"/>
                        </a:lnSpc>
                      </a:pP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73121">
                <a:tc gridSpan="2">
                  <a:txBody>
                    <a:bodyPr/>
                    <a:lstStyle/>
                    <a:p>
                      <a:pPr algn="ctr">
                        <a:lnSpc>
                          <a:spcPct val="13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両チームのロボット</a:t>
                      </a:r>
                      <a:r>
                        <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en-US" altLang="ja-JP"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30000"/>
                        </a:lnSpc>
                      </a:pPr>
                      <a:r>
                        <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がアウトオブバウンズ</a:t>
                      </a: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30000"/>
                        </a:lnSpc>
                      </a:pPr>
                      <a:endParaRPr kumimoji="1" lang="en-US" altLang="ja-JP"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r>
                        <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台すべてのロボットがフィールドからいなくなった時点でリスタートを行います。いずれのロボットも正常に機能する状態で準備できていれば試合に復帰できます。</a:t>
                      </a:r>
                      <a:endParaRPr kumimoji="1" lang="en-US" altLang="ja-JP"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30000"/>
                        </a:lnSpc>
                      </a:pPr>
                      <a:endParaRPr kumimoji="1" lang="ja-JP" altLang="en-US" sz="7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989" marR="35989" marT="35989" marB="3598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432243" y="973729"/>
            <a:ext cx="4416502" cy="347010"/>
          </a:xfrm>
          <a:prstGeom prst="rect">
            <a:avLst/>
          </a:prstGeom>
          <a:noFill/>
        </p:spPr>
        <p:txBody>
          <a:bodyPr wrap="square" rtlCol="0">
            <a:noAutofit/>
          </a:bodyPr>
          <a:lstStyle/>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アウトオブバウンズ・故障時の対応早見表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a:extLst>
              <a:ext uri="{FF2B5EF4-FFF2-40B4-BE49-F238E27FC236}">
                <a16:creationId xmlns:a16="http://schemas.microsoft.com/office/drawing/2014/main" id="{76F2A739-21E2-621F-3E5C-AB9A373BB07A}"/>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a:extLst>
              <a:ext uri="{FF2B5EF4-FFF2-40B4-BE49-F238E27FC236}">
                <a16:creationId xmlns:a16="http://schemas.microsoft.com/office/drawing/2014/main" id="{ADC8D11A-2645-6B2D-C9E1-73E80FDC2628}"/>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595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7EE4DDE-90F7-8EFE-0EA5-CA1F8E85BBEA}"/>
              </a:ext>
            </a:extLst>
          </p:cNvPr>
          <p:cNvPicPr>
            <a:picLocks noChangeAspect="1"/>
          </p:cNvPicPr>
          <p:nvPr/>
        </p:nvPicPr>
        <p:blipFill>
          <a:blip r:embed="rId2"/>
          <a:stretch>
            <a:fillRect/>
          </a:stretch>
        </p:blipFill>
        <p:spPr>
          <a:xfrm>
            <a:off x="946568" y="1336366"/>
            <a:ext cx="2557395" cy="1602634"/>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27</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用語集</a:t>
            </a:r>
          </a:p>
        </p:txBody>
      </p:sp>
      <p:sp>
        <p:nvSpPr>
          <p:cNvPr id="10" name="テキスト ボックス 9"/>
          <p:cNvSpPr txBox="1"/>
          <p:nvPr/>
        </p:nvSpPr>
        <p:spPr>
          <a:xfrm>
            <a:off x="575589" y="3351666"/>
            <a:ext cx="4416502" cy="858815"/>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コートチェンジ</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通常のサッカーの試合と同様、ロボカップサッカーでも一般的に前半戦と後半戦とで攻めるゴールとキックオフを交替します。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575589" y="5171958"/>
            <a:ext cx="2489226" cy="1717631"/>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ごっつぁんゴール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判が、ゴール前で待ち構えるロボット前方の中立点に不用意にボールを移動することで、即座にロボットにゴールを決めさせてしまう事。審判がアシストしてしまったように見えて不公平に映ります。中立点へのボールの移動は</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焦らず慌てず、落ち着いて行いましょう。</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575589" y="4261812"/>
            <a:ext cx="4416502" cy="858815"/>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ノーゴール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ゴールとしてカウントしない事。プッシングなどのファウルの後に起こったゴールはゴールとみなしません。誤解されない様にはっきり伝えます。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85739774-320E-41A5-A874-69A2291C3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237" y="5571432"/>
            <a:ext cx="1695864" cy="1526277"/>
          </a:xfrm>
          <a:prstGeom prst="rect">
            <a:avLst/>
          </a:prstGeom>
        </p:spPr>
      </p:pic>
      <p:pic>
        <p:nvPicPr>
          <p:cNvPr id="13" name="図 12">
            <a:extLst>
              <a:ext uri="{FF2B5EF4-FFF2-40B4-BE49-F238E27FC236}">
                <a16:creationId xmlns:a16="http://schemas.microsoft.com/office/drawing/2014/main" id="{EFBB8F8E-183F-4A3B-BFD2-45238A2012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393" y="2535250"/>
            <a:ext cx="479240" cy="479240"/>
          </a:xfrm>
          <a:prstGeom prst="rect">
            <a:avLst/>
          </a:prstGeom>
        </p:spPr>
      </p:pic>
      <p:pic>
        <p:nvPicPr>
          <p:cNvPr id="14" name="図 13">
            <a:extLst>
              <a:ext uri="{FF2B5EF4-FFF2-40B4-BE49-F238E27FC236}">
                <a16:creationId xmlns:a16="http://schemas.microsoft.com/office/drawing/2014/main" id="{397308FC-1DC6-418B-90FA-DAD8B6D6C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873" y="1673310"/>
            <a:ext cx="576026" cy="576026"/>
          </a:xfrm>
          <a:prstGeom prst="rect">
            <a:avLst/>
          </a:prstGeom>
        </p:spPr>
      </p:pic>
      <p:cxnSp>
        <p:nvCxnSpPr>
          <p:cNvPr id="17" name="直線コネクタ 16">
            <a:extLst>
              <a:ext uri="{FF2B5EF4-FFF2-40B4-BE49-F238E27FC236}">
                <a16:creationId xmlns:a16="http://schemas.microsoft.com/office/drawing/2014/main" id="{A4090A3F-AFF5-4BAE-9FBB-758B9B30D8F5}"/>
              </a:ext>
            </a:extLst>
          </p:cNvPr>
          <p:cNvCxnSpPr>
            <a:cxnSpLocks/>
          </p:cNvCxnSpPr>
          <p:nvPr/>
        </p:nvCxnSpPr>
        <p:spPr>
          <a:xfrm flipH="1">
            <a:off x="901819" y="2249336"/>
            <a:ext cx="219036" cy="792153"/>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E99DACC-AAA0-49DA-A749-064CF26D70E2}"/>
              </a:ext>
            </a:extLst>
          </p:cNvPr>
          <p:cNvCxnSpPr>
            <a:cxnSpLocks/>
          </p:cNvCxnSpPr>
          <p:nvPr/>
        </p:nvCxnSpPr>
        <p:spPr>
          <a:xfrm>
            <a:off x="3359020" y="2202024"/>
            <a:ext cx="252864" cy="839465"/>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17E4447-1019-4355-A1F6-EFA6E4362FF7}"/>
              </a:ext>
            </a:extLst>
          </p:cNvPr>
          <p:cNvCxnSpPr/>
          <p:nvPr/>
        </p:nvCxnSpPr>
        <p:spPr>
          <a:xfrm>
            <a:off x="2231449" y="1244934"/>
            <a:ext cx="0" cy="861167"/>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5ED4EBA-436D-411E-9FDC-C2BDAD686186}"/>
              </a:ext>
            </a:extLst>
          </p:cNvPr>
          <p:cNvSpPr/>
          <p:nvPr/>
        </p:nvSpPr>
        <p:spPr>
          <a:xfrm>
            <a:off x="709333" y="3001560"/>
            <a:ext cx="362738"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p>
        </p:txBody>
      </p:sp>
      <p:sp>
        <p:nvSpPr>
          <p:cNvPr id="24" name="正方形/長方形 23">
            <a:extLst>
              <a:ext uri="{FF2B5EF4-FFF2-40B4-BE49-F238E27FC236}">
                <a16:creationId xmlns:a16="http://schemas.microsoft.com/office/drawing/2014/main" id="{328142EF-C600-4B9B-96F2-0330DED0703D}"/>
              </a:ext>
            </a:extLst>
          </p:cNvPr>
          <p:cNvSpPr/>
          <p:nvPr/>
        </p:nvSpPr>
        <p:spPr>
          <a:xfrm>
            <a:off x="1368995" y="3001560"/>
            <a:ext cx="795636" cy="34968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ペナルティエリア</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u="w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u="w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白線も含む</a:t>
            </a:r>
          </a:p>
        </p:txBody>
      </p:sp>
      <p:sp>
        <p:nvSpPr>
          <p:cNvPr id="25" name="正方形/長方形 24">
            <a:extLst>
              <a:ext uri="{FF2B5EF4-FFF2-40B4-BE49-F238E27FC236}">
                <a16:creationId xmlns:a16="http://schemas.microsoft.com/office/drawing/2014/main" id="{AF712603-F267-4A8B-B2FB-4AD185D76AEE}"/>
              </a:ext>
            </a:extLst>
          </p:cNvPr>
          <p:cNvSpPr/>
          <p:nvPr/>
        </p:nvSpPr>
        <p:spPr>
          <a:xfrm>
            <a:off x="3428926" y="3001560"/>
            <a:ext cx="362738"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p>
        </p:txBody>
      </p:sp>
      <p:sp>
        <p:nvSpPr>
          <p:cNvPr id="26" name="正方形/長方形 25">
            <a:extLst>
              <a:ext uri="{FF2B5EF4-FFF2-40B4-BE49-F238E27FC236}">
                <a16:creationId xmlns:a16="http://schemas.microsoft.com/office/drawing/2014/main" id="{70E09A87-7152-430C-A4C5-47096F379BBC}"/>
              </a:ext>
            </a:extLst>
          </p:cNvPr>
          <p:cNvSpPr/>
          <p:nvPr/>
        </p:nvSpPr>
        <p:spPr>
          <a:xfrm>
            <a:off x="3907428" y="1459199"/>
            <a:ext cx="7965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赤外線ボール</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3630E9B5-D565-44EB-AF27-847D128377E9}"/>
              </a:ext>
            </a:extLst>
          </p:cNvPr>
          <p:cNvSpPr/>
          <p:nvPr/>
        </p:nvSpPr>
        <p:spPr>
          <a:xfrm>
            <a:off x="3987218" y="2252243"/>
            <a:ext cx="636938" cy="21118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ゴルフボール</a:t>
            </a:r>
          </a:p>
        </p:txBody>
      </p:sp>
      <p:cxnSp>
        <p:nvCxnSpPr>
          <p:cNvPr id="28" name="直線コネクタ 27">
            <a:extLst>
              <a:ext uri="{FF2B5EF4-FFF2-40B4-BE49-F238E27FC236}">
                <a16:creationId xmlns:a16="http://schemas.microsoft.com/office/drawing/2014/main" id="{86FED73F-0884-4F42-A6D5-4B0DE8CAE855}"/>
              </a:ext>
            </a:extLst>
          </p:cNvPr>
          <p:cNvCxnSpPr>
            <a:cxnSpLocks/>
          </p:cNvCxnSpPr>
          <p:nvPr/>
        </p:nvCxnSpPr>
        <p:spPr>
          <a:xfrm>
            <a:off x="935858" y="1244934"/>
            <a:ext cx="247797" cy="374927"/>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EDEC7A52-1E7E-4B6E-B0ED-94FEF83BE82F}"/>
              </a:ext>
            </a:extLst>
          </p:cNvPr>
          <p:cNvSpPr/>
          <p:nvPr/>
        </p:nvSpPr>
        <p:spPr>
          <a:xfrm>
            <a:off x="750860" y="1058615"/>
            <a:ext cx="369995"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白線</a:t>
            </a:r>
          </a:p>
        </p:txBody>
      </p:sp>
      <p:cxnSp>
        <p:nvCxnSpPr>
          <p:cNvPr id="30" name="直線コネクタ 29">
            <a:extLst>
              <a:ext uri="{FF2B5EF4-FFF2-40B4-BE49-F238E27FC236}">
                <a16:creationId xmlns:a16="http://schemas.microsoft.com/office/drawing/2014/main" id="{074E9695-3E8D-416E-AD45-45C48CE777DD}"/>
              </a:ext>
            </a:extLst>
          </p:cNvPr>
          <p:cNvCxnSpPr/>
          <p:nvPr/>
        </p:nvCxnSpPr>
        <p:spPr>
          <a:xfrm>
            <a:off x="3148491" y="1246902"/>
            <a:ext cx="0" cy="472882"/>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351DCF8-3795-4388-8D48-B073FFB46E1C}"/>
              </a:ext>
            </a:extLst>
          </p:cNvPr>
          <p:cNvSpPr/>
          <p:nvPr/>
        </p:nvSpPr>
        <p:spPr>
          <a:xfrm>
            <a:off x="2354515" y="3001560"/>
            <a:ext cx="832279" cy="211140"/>
          </a:xfrm>
          <a:prstGeom prst="rect">
            <a:avLst/>
          </a:prstGeom>
          <a:solidFill>
            <a:srgbClr val="008E22"/>
          </a:solidFill>
        </p:spPr>
        <p:txBody>
          <a:bodyPr wrap="non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センターサークル</a:t>
            </a:r>
          </a:p>
        </p:txBody>
      </p:sp>
      <p:cxnSp>
        <p:nvCxnSpPr>
          <p:cNvPr id="34" name="直線コネクタ 33">
            <a:extLst>
              <a:ext uri="{FF2B5EF4-FFF2-40B4-BE49-F238E27FC236}">
                <a16:creationId xmlns:a16="http://schemas.microsoft.com/office/drawing/2014/main" id="{6252289E-BD05-4CBB-B048-79D8B872D327}"/>
              </a:ext>
            </a:extLst>
          </p:cNvPr>
          <p:cNvCxnSpPr/>
          <p:nvPr/>
        </p:nvCxnSpPr>
        <p:spPr>
          <a:xfrm>
            <a:off x="2425551" y="2423851"/>
            <a:ext cx="340036" cy="57770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092E05E-6D13-49A1-A692-9365351F592F}"/>
              </a:ext>
            </a:extLst>
          </p:cNvPr>
          <p:cNvCxnSpPr>
            <a:cxnSpLocks/>
          </p:cNvCxnSpPr>
          <p:nvPr/>
        </p:nvCxnSpPr>
        <p:spPr>
          <a:xfrm flipH="1">
            <a:off x="3394271" y="1212355"/>
            <a:ext cx="624860" cy="407506"/>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29DC4230-150D-445F-BF5E-AC4887E008D3}"/>
              </a:ext>
            </a:extLst>
          </p:cNvPr>
          <p:cNvSpPr/>
          <p:nvPr/>
        </p:nvSpPr>
        <p:spPr>
          <a:xfrm>
            <a:off x="2783841" y="1058615"/>
            <a:ext cx="7201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プレイエリア</a:t>
            </a:r>
          </a:p>
        </p:txBody>
      </p:sp>
      <p:sp>
        <p:nvSpPr>
          <p:cNvPr id="38" name="正方形/長方形 37">
            <a:extLst>
              <a:ext uri="{FF2B5EF4-FFF2-40B4-BE49-F238E27FC236}">
                <a16:creationId xmlns:a16="http://schemas.microsoft.com/office/drawing/2014/main" id="{15BA840C-B16B-4E4E-BFF9-580C6F27F721}"/>
              </a:ext>
            </a:extLst>
          </p:cNvPr>
          <p:cNvSpPr/>
          <p:nvPr/>
        </p:nvSpPr>
        <p:spPr>
          <a:xfrm>
            <a:off x="3675064" y="1058615"/>
            <a:ext cx="720122"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アウトエリア</a:t>
            </a:r>
          </a:p>
        </p:txBody>
      </p:sp>
      <p:sp>
        <p:nvSpPr>
          <p:cNvPr id="7" name="角丸四角形 6">
            <a:extLst>
              <a:ext uri="{FF2B5EF4-FFF2-40B4-BE49-F238E27FC236}">
                <a16:creationId xmlns:a16="http://schemas.microsoft.com/office/drawing/2014/main" id="{DACDF8C9-D937-DFEE-B58D-61B1EF31449B}"/>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78A030A3-B5D5-C80A-7CAF-9C605535B610}"/>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2FF9AEEE-D510-5085-2EB8-77ED731271DE}"/>
              </a:ext>
            </a:extLst>
          </p:cNvPr>
          <p:cNvCxnSpPr>
            <a:cxnSpLocks/>
            <a:stCxn id="37" idx="2"/>
          </p:cNvCxnSpPr>
          <p:nvPr/>
        </p:nvCxnSpPr>
        <p:spPr>
          <a:xfrm flipH="1">
            <a:off x="1670490" y="1269755"/>
            <a:ext cx="556676" cy="48467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057CB6C-6328-9571-A951-849578C995E4}"/>
              </a:ext>
            </a:extLst>
          </p:cNvPr>
          <p:cNvCxnSpPr>
            <a:cxnSpLocks/>
            <a:stCxn id="37" idx="2"/>
          </p:cNvCxnSpPr>
          <p:nvPr/>
        </p:nvCxnSpPr>
        <p:spPr>
          <a:xfrm flipH="1">
            <a:off x="1656595" y="1269755"/>
            <a:ext cx="570571" cy="1193628"/>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FE9712E-3A15-E066-100F-14DCF7A4B232}"/>
              </a:ext>
            </a:extLst>
          </p:cNvPr>
          <p:cNvCxnSpPr>
            <a:cxnSpLocks/>
          </p:cNvCxnSpPr>
          <p:nvPr/>
        </p:nvCxnSpPr>
        <p:spPr>
          <a:xfrm>
            <a:off x="2237875" y="1261296"/>
            <a:ext cx="556676" cy="48467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85DF92C-3AC9-94D6-57FD-42D0FB6C0CE7}"/>
              </a:ext>
            </a:extLst>
          </p:cNvPr>
          <p:cNvCxnSpPr>
            <a:cxnSpLocks/>
          </p:cNvCxnSpPr>
          <p:nvPr/>
        </p:nvCxnSpPr>
        <p:spPr>
          <a:xfrm>
            <a:off x="2223980" y="1261296"/>
            <a:ext cx="570571" cy="1193628"/>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9FC68B5-4881-423E-85C4-06F138C3C8BB}"/>
              </a:ext>
            </a:extLst>
          </p:cNvPr>
          <p:cNvSpPr/>
          <p:nvPr/>
        </p:nvSpPr>
        <p:spPr>
          <a:xfrm>
            <a:off x="1841591" y="1058615"/>
            <a:ext cx="771149" cy="211140"/>
          </a:xfrm>
          <a:prstGeom prst="rect">
            <a:avLst/>
          </a:prstGeom>
          <a:solidFill>
            <a:srgbClr val="008E22"/>
          </a:solidFill>
        </p:spPr>
        <p:txBody>
          <a:bodyPr wrap="square" lIns="35989" tIns="35989" rIns="35989" bIns="35989">
            <a:spAutoFit/>
          </a:bodyP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中立点</a:t>
            </a:r>
          </a:p>
        </p:txBody>
      </p:sp>
      <p:sp>
        <p:nvSpPr>
          <p:cNvPr id="21" name="フリーフォーム: 図形 20">
            <a:extLst>
              <a:ext uri="{FF2B5EF4-FFF2-40B4-BE49-F238E27FC236}">
                <a16:creationId xmlns:a16="http://schemas.microsoft.com/office/drawing/2014/main" id="{E9602B21-70FD-44DD-A052-4C2DEFFFD1AE}"/>
              </a:ext>
            </a:extLst>
          </p:cNvPr>
          <p:cNvSpPr/>
          <p:nvPr/>
        </p:nvSpPr>
        <p:spPr>
          <a:xfrm>
            <a:off x="1174299" y="1779373"/>
            <a:ext cx="252023" cy="728731"/>
          </a:xfrm>
          <a:custGeom>
            <a:avLst/>
            <a:gdLst>
              <a:gd name="connsiteX0" fmla="*/ 0 w 252023"/>
              <a:gd name="connsiteY0" fmla="*/ 0 h 728731"/>
              <a:gd name="connsiteX1" fmla="*/ 120999 w 252023"/>
              <a:gd name="connsiteY1" fmla="*/ 0 h 728731"/>
              <a:gd name="connsiteX2" fmla="*/ 126181 w 252023"/>
              <a:gd name="connsiteY2" fmla="*/ 0 h 728731"/>
              <a:gd name="connsiteX3" fmla="*/ 131024 w 252023"/>
              <a:gd name="connsiteY3" fmla="*/ 0 h 728731"/>
              <a:gd name="connsiteX4" fmla="*/ 252023 w 252023"/>
              <a:gd name="connsiteY4" fmla="*/ 120999 h 728731"/>
              <a:gd name="connsiteX5" fmla="*/ 252023 w 252023"/>
              <a:gd name="connsiteY5" fmla="*/ 607732 h 728731"/>
              <a:gd name="connsiteX6" fmla="*/ 131024 w 252023"/>
              <a:gd name="connsiteY6" fmla="*/ 728731 h 728731"/>
              <a:gd name="connsiteX7" fmla="*/ 126181 w 252023"/>
              <a:gd name="connsiteY7" fmla="*/ 728731 h 728731"/>
              <a:gd name="connsiteX8" fmla="*/ 120999 w 252023"/>
              <a:gd name="connsiteY8" fmla="*/ 728731 h 728731"/>
              <a:gd name="connsiteX9" fmla="*/ 0 w 252023"/>
              <a:gd name="connsiteY9" fmla="*/ 728731 h 728731"/>
              <a:gd name="connsiteX10" fmla="*/ 0 w 252023"/>
              <a:gd name="connsiteY10" fmla="*/ 607732 h 728731"/>
              <a:gd name="connsiteX11" fmla="*/ 0 w 252023"/>
              <a:gd name="connsiteY11" fmla="*/ 120999 h 7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23" h="728731">
                <a:moveTo>
                  <a:pt x="0" y="0"/>
                </a:moveTo>
                <a:lnTo>
                  <a:pt x="120999" y="0"/>
                </a:lnTo>
                <a:lnTo>
                  <a:pt x="126181" y="0"/>
                </a:lnTo>
                <a:lnTo>
                  <a:pt x="131024" y="0"/>
                </a:lnTo>
                <a:cubicBezTo>
                  <a:pt x="197850" y="0"/>
                  <a:pt x="252023" y="54173"/>
                  <a:pt x="252023" y="120999"/>
                </a:cubicBezTo>
                <a:lnTo>
                  <a:pt x="252023" y="607732"/>
                </a:lnTo>
                <a:cubicBezTo>
                  <a:pt x="252023" y="674558"/>
                  <a:pt x="197850" y="728731"/>
                  <a:pt x="131024" y="728731"/>
                </a:cubicBezTo>
                <a:lnTo>
                  <a:pt x="126181" y="728731"/>
                </a:lnTo>
                <a:lnTo>
                  <a:pt x="120999" y="728731"/>
                </a:lnTo>
                <a:lnTo>
                  <a:pt x="0" y="728731"/>
                </a:lnTo>
                <a:lnTo>
                  <a:pt x="0" y="607732"/>
                </a:lnTo>
                <a:lnTo>
                  <a:pt x="0" y="120999"/>
                </a:lnTo>
                <a:close/>
              </a:path>
            </a:pathLst>
          </a:custGeom>
          <a:solidFill>
            <a:srgbClr val="FFFF99">
              <a:alpha val="6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19" name="直線コネクタ 18">
            <a:extLst>
              <a:ext uri="{FF2B5EF4-FFF2-40B4-BE49-F238E27FC236}">
                <a16:creationId xmlns:a16="http://schemas.microsoft.com/office/drawing/2014/main" id="{AFCC1593-5A1A-4138-9620-13069775ABB3}"/>
              </a:ext>
            </a:extLst>
          </p:cNvPr>
          <p:cNvCxnSpPr>
            <a:cxnSpLocks/>
          </p:cNvCxnSpPr>
          <p:nvPr/>
        </p:nvCxnSpPr>
        <p:spPr>
          <a:xfrm>
            <a:off x="1300480" y="2343573"/>
            <a:ext cx="189918" cy="657987"/>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フリーフォーム: 図形 30">
            <a:extLst>
              <a:ext uri="{FF2B5EF4-FFF2-40B4-BE49-F238E27FC236}">
                <a16:creationId xmlns:a16="http://schemas.microsoft.com/office/drawing/2014/main" id="{9A6B115C-420F-BB0F-AC30-BA9A26B12684}"/>
              </a:ext>
            </a:extLst>
          </p:cNvPr>
          <p:cNvSpPr/>
          <p:nvPr/>
        </p:nvSpPr>
        <p:spPr>
          <a:xfrm rot="10800000">
            <a:off x="3037214" y="1768084"/>
            <a:ext cx="252023" cy="728731"/>
          </a:xfrm>
          <a:custGeom>
            <a:avLst/>
            <a:gdLst>
              <a:gd name="connsiteX0" fmla="*/ 0 w 252023"/>
              <a:gd name="connsiteY0" fmla="*/ 0 h 728731"/>
              <a:gd name="connsiteX1" fmla="*/ 120999 w 252023"/>
              <a:gd name="connsiteY1" fmla="*/ 0 h 728731"/>
              <a:gd name="connsiteX2" fmla="*/ 126181 w 252023"/>
              <a:gd name="connsiteY2" fmla="*/ 0 h 728731"/>
              <a:gd name="connsiteX3" fmla="*/ 131024 w 252023"/>
              <a:gd name="connsiteY3" fmla="*/ 0 h 728731"/>
              <a:gd name="connsiteX4" fmla="*/ 252023 w 252023"/>
              <a:gd name="connsiteY4" fmla="*/ 120999 h 728731"/>
              <a:gd name="connsiteX5" fmla="*/ 252023 w 252023"/>
              <a:gd name="connsiteY5" fmla="*/ 607732 h 728731"/>
              <a:gd name="connsiteX6" fmla="*/ 131024 w 252023"/>
              <a:gd name="connsiteY6" fmla="*/ 728731 h 728731"/>
              <a:gd name="connsiteX7" fmla="*/ 126181 w 252023"/>
              <a:gd name="connsiteY7" fmla="*/ 728731 h 728731"/>
              <a:gd name="connsiteX8" fmla="*/ 120999 w 252023"/>
              <a:gd name="connsiteY8" fmla="*/ 728731 h 728731"/>
              <a:gd name="connsiteX9" fmla="*/ 0 w 252023"/>
              <a:gd name="connsiteY9" fmla="*/ 728731 h 728731"/>
              <a:gd name="connsiteX10" fmla="*/ 0 w 252023"/>
              <a:gd name="connsiteY10" fmla="*/ 607732 h 728731"/>
              <a:gd name="connsiteX11" fmla="*/ 0 w 252023"/>
              <a:gd name="connsiteY11" fmla="*/ 120999 h 7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23" h="728731">
                <a:moveTo>
                  <a:pt x="0" y="0"/>
                </a:moveTo>
                <a:lnTo>
                  <a:pt x="120999" y="0"/>
                </a:lnTo>
                <a:lnTo>
                  <a:pt x="126181" y="0"/>
                </a:lnTo>
                <a:lnTo>
                  <a:pt x="131024" y="0"/>
                </a:lnTo>
                <a:cubicBezTo>
                  <a:pt x="197850" y="0"/>
                  <a:pt x="252023" y="54173"/>
                  <a:pt x="252023" y="120999"/>
                </a:cubicBezTo>
                <a:lnTo>
                  <a:pt x="252023" y="607732"/>
                </a:lnTo>
                <a:cubicBezTo>
                  <a:pt x="252023" y="674558"/>
                  <a:pt x="197850" y="728731"/>
                  <a:pt x="131024" y="728731"/>
                </a:cubicBezTo>
                <a:lnTo>
                  <a:pt x="126181" y="728731"/>
                </a:lnTo>
                <a:lnTo>
                  <a:pt x="120999" y="728731"/>
                </a:lnTo>
                <a:lnTo>
                  <a:pt x="0" y="728731"/>
                </a:lnTo>
                <a:lnTo>
                  <a:pt x="0" y="607732"/>
                </a:lnTo>
                <a:lnTo>
                  <a:pt x="0" y="120999"/>
                </a:lnTo>
                <a:close/>
              </a:path>
            </a:pathLst>
          </a:custGeom>
          <a:solidFill>
            <a:srgbClr val="FFFF99">
              <a:alpha val="6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18" name="直線コネクタ 17">
            <a:extLst>
              <a:ext uri="{FF2B5EF4-FFF2-40B4-BE49-F238E27FC236}">
                <a16:creationId xmlns:a16="http://schemas.microsoft.com/office/drawing/2014/main" id="{BC5D6D26-9CA7-41FF-93C0-7707828B1A63}"/>
              </a:ext>
            </a:extLst>
          </p:cNvPr>
          <p:cNvCxnSpPr>
            <a:cxnSpLocks/>
          </p:cNvCxnSpPr>
          <p:nvPr/>
        </p:nvCxnSpPr>
        <p:spPr>
          <a:xfrm flipH="1">
            <a:off x="2041980" y="2343573"/>
            <a:ext cx="1144814" cy="697914"/>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0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B7EEBAF-9815-0347-AB43-91999C221584}"/>
              </a:ext>
            </a:extLst>
          </p:cNvPr>
          <p:cNvSpPr txBox="1"/>
          <p:nvPr/>
        </p:nvSpPr>
        <p:spPr>
          <a:xfrm>
            <a:off x="432242" y="823055"/>
            <a:ext cx="4497898" cy="6341505"/>
          </a:xfrm>
          <a:prstGeom prst="rect">
            <a:avLst/>
          </a:prstGeom>
          <a:noFill/>
        </p:spPr>
        <p:txBody>
          <a:bodyPr wrap="square" rtlCol="0">
            <a:noAutofit/>
          </a:bodyPr>
          <a:lstStyle/>
          <a:p>
            <a:pPr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主な仕事は以下の３つです。大会により選手が計時・得点管理係を行うことがあります。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年より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スコアリングシステムが導入されます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620" indent="-266620"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●試合時間の管理</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フリーのホイッスルまたはコールにより試合が開始された時点から試合時間計測を開始してください。試合時間によりますが、開始〇分経過といったアナウンスをするとレフリーや選手は試合がしやすいで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最低限試合終了１分前、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秒前、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秒前からのカウントダウンをお願いします。</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特に試合終了のコールははっきりと宣言してください。これは、試合終了間際のゴールが有効であるかの際に重要になります。</a:t>
            </a:r>
            <a:endParaRPr lang="en-US" altLang="ja-JP"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●スコアリングシステム端末の管理・入力</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試合結果をスコアリングシステムに入力します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開始前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フィールド番号とチーム名があっているか確認します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タブレットへの入力をもとに試合結果をスコアリングシステムで処理します。（詳しくは次のページで確認してください。）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indent="-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●得点・ペナルティ時間の計測</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21" algn="just"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得点ディスプレイは通常タブレットと接続されています。得点が入ったチームに加点します。ペナルティになったロボット毎にタイマー部分で計測します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コートチェンジの際</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後半</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表示を変更すると自動的に点数とチーム名が入れ替わります</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28</a:t>
            </a:fld>
            <a:endParaRPr lang="ja-JP" altLang="en-US"/>
          </a:p>
        </p:txBody>
      </p:sp>
      <p:grpSp>
        <p:nvGrpSpPr>
          <p:cNvPr id="6" name="グループ化 5">
            <a:extLst>
              <a:ext uri="{FF2B5EF4-FFF2-40B4-BE49-F238E27FC236}">
                <a16:creationId xmlns:a16="http://schemas.microsoft.com/office/drawing/2014/main" id="{81889A02-FD34-4AB1-A56D-2BA8DEBF0432}"/>
              </a:ext>
            </a:extLst>
          </p:cNvPr>
          <p:cNvGrpSpPr/>
          <p:nvPr/>
        </p:nvGrpSpPr>
        <p:grpSpPr>
          <a:xfrm>
            <a:off x="624801" y="2994934"/>
            <a:ext cx="3973311" cy="583498"/>
            <a:chOff x="624987" y="5362690"/>
            <a:chExt cx="3974495" cy="583672"/>
          </a:xfrm>
        </p:grpSpPr>
        <p:pic>
          <p:nvPicPr>
            <p:cNvPr id="18" name="図 17">
              <a:extLst>
                <a:ext uri="{FF2B5EF4-FFF2-40B4-BE49-F238E27FC236}">
                  <a16:creationId xmlns:a16="http://schemas.microsoft.com/office/drawing/2014/main" id="{7313FC54-3636-4A78-AD86-8CBEC5F0C9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3" name="グループ化 2">
              <a:extLst>
                <a:ext uri="{FF2B5EF4-FFF2-40B4-BE49-F238E27FC236}">
                  <a16:creationId xmlns:a16="http://schemas.microsoft.com/office/drawing/2014/main" id="{F537E372-0D4D-49D6-816B-3674BDC062B0}"/>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26" name="フリーフォーム 16">
                <a:extLst>
                  <a:ext uri="{FF2B5EF4-FFF2-40B4-BE49-F238E27FC236}">
                    <a16:creationId xmlns:a16="http://schemas.microsoft.com/office/drawing/2014/main" id="{2E5CEA8F-012E-4A96-9E81-59B901404F4A}"/>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15">
                <a:extLst>
                  <a:ext uri="{FF2B5EF4-FFF2-40B4-BE49-F238E27FC236}">
                    <a16:creationId xmlns:a16="http://schemas.microsoft.com/office/drawing/2014/main" id="{8CE87EDA-8A12-4A3E-8E1B-B9C4B8A8FD14}"/>
                  </a:ext>
                </a:extLst>
              </p:cNvPr>
              <p:cNvSpPr/>
              <p:nvPr/>
            </p:nvSpPr>
            <p:spPr>
              <a:xfrm>
                <a:off x="1289050" y="5515370"/>
                <a:ext cx="3310432" cy="248619"/>
              </a:xfrm>
              <a:prstGeom prst="roundRect">
                <a:avLst>
                  <a:gd name="adj" fmla="val 5000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試合開始○分経過です！　試合終了１分前です！</a:t>
                </a:r>
              </a:p>
            </p:txBody>
          </p:sp>
        </p:grpSp>
      </p:grpSp>
      <p:grpSp>
        <p:nvGrpSpPr>
          <p:cNvPr id="39" name="グループ化 38">
            <a:extLst>
              <a:ext uri="{FF2B5EF4-FFF2-40B4-BE49-F238E27FC236}">
                <a16:creationId xmlns:a16="http://schemas.microsoft.com/office/drawing/2014/main" id="{8818FA5C-3B7B-4D8F-8ABF-8A2225E61AFE}"/>
              </a:ext>
            </a:extLst>
          </p:cNvPr>
          <p:cNvGrpSpPr/>
          <p:nvPr/>
        </p:nvGrpSpPr>
        <p:grpSpPr>
          <a:xfrm>
            <a:off x="624801" y="3541838"/>
            <a:ext cx="3973311" cy="583498"/>
            <a:chOff x="624987" y="5362690"/>
            <a:chExt cx="3974495" cy="583672"/>
          </a:xfrm>
        </p:grpSpPr>
        <p:pic>
          <p:nvPicPr>
            <p:cNvPr id="40" name="図 39">
              <a:extLst>
                <a:ext uri="{FF2B5EF4-FFF2-40B4-BE49-F238E27FC236}">
                  <a16:creationId xmlns:a16="http://schemas.microsoft.com/office/drawing/2014/main" id="{6EA3ADF2-F494-473E-B4C4-406434AB1D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41" name="グループ化 40">
              <a:extLst>
                <a:ext uri="{FF2B5EF4-FFF2-40B4-BE49-F238E27FC236}">
                  <a16:creationId xmlns:a16="http://schemas.microsoft.com/office/drawing/2014/main" id="{C51B2A94-B82F-4FD6-9AE3-682CCDD569DA}"/>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42" name="フリーフォーム 16">
                <a:extLst>
                  <a:ext uri="{FF2B5EF4-FFF2-40B4-BE49-F238E27FC236}">
                    <a16:creationId xmlns:a16="http://schemas.microsoft.com/office/drawing/2014/main" id="{1DBB113A-D477-41CC-8294-43E48D81A065}"/>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15">
                <a:extLst>
                  <a:ext uri="{FF2B5EF4-FFF2-40B4-BE49-F238E27FC236}">
                    <a16:creationId xmlns:a16="http://schemas.microsoft.com/office/drawing/2014/main" id="{4216CB75-6B20-4DE8-9EA8-1D5F29EBE3CA}"/>
                  </a:ext>
                </a:extLst>
              </p:cNvPr>
              <p:cNvSpPr/>
              <p:nvPr/>
            </p:nvSpPr>
            <p:spPr>
              <a:xfrm>
                <a:off x="1289050" y="5515370"/>
                <a:ext cx="3310432" cy="248619"/>
              </a:xfrm>
              <a:prstGeom prst="roundRect">
                <a:avLst>
                  <a:gd name="adj" fmla="val 5000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試合終了までのこり</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秒です！・・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秒前・・</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44" name="グループ化 43">
            <a:extLst>
              <a:ext uri="{FF2B5EF4-FFF2-40B4-BE49-F238E27FC236}">
                <a16:creationId xmlns:a16="http://schemas.microsoft.com/office/drawing/2014/main" id="{53B6B831-ECA6-43C1-A558-ADB7163A9B66}"/>
              </a:ext>
            </a:extLst>
          </p:cNvPr>
          <p:cNvGrpSpPr/>
          <p:nvPr/>
        </p:nvGrpSpPr>
        <p:grpSpPr>
          <a:xfrm>
            <a:off x="624801" y="4088742"/>
            <a:ext cx="3973311" cy="583498"/>
            <a:chOff x="624987" y="5362690"/>
            <a:chExt cx="3974495" cy="583672"/>
          </a:xfrm>
        </p:grpSpPr>
        <p:pic>
          <p:nvPicPr>
            <p:cNvPr id="45" name="図 44">
              <a:extLst>
                <a:ext uri="{FF2B5EF4-FFF2-40B4-BE49-F238E27FC236}">
                  <a16:creationId xmlns:a16="http://schemas.microsoft.com/office/drawing/2014/main" id="{6994C569-D896-427F-BA59-1AC14F26F4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4987" y="5362690"/>
              <a:ext cx="513041" cy="583672"/>
            </a:xfrm>
            <a:prstGeom prst="rect">
              <a:avLst/>
            </a:prstGeom>
          </p:spPr>
        </p:pic>
        <p:grpSp>
          <p:nvGrpSpPr>
            <p:cNvPr id="46" name="グループ化 45">
              <a:extLst>
                <a:ext uri="{FF2B5EF4-FFF2-40B4-BE49-F238E27FC236}">
                  <a16:creationId xmlns:a16="http://schemas.microsoft.com/office/drawing/2014/main" id="{11BE04A4-63C7-4A3A-954E-787E7A8DECF6}"/>
                </a:ext>
              </a:extLst>
            </p:cNvPr>
            <p:cNvGrpSpPr/>
            <p:nvPr/>
          </p:nvGrpSpPr>
          <p:grpSpPr>
            <a:xfrm>
              <a:off x="1102940" y="5515370"/>
              <a:ext cx="3496542" cy="273142"/>
              <a:chOff x="1102940" y="5515370"/>
              <a:chExt cx="3496542" cy="273142"/>
            </a:xfrm>
            <a:effectLst>
              <a:outerShdw blurRad="50800" dist="38100" dir="2700000" algn="tl" rotWithShape="0">
                <a:prstClr val="black">
                  <a:alpha val="40000"/>
                </a:prstClr>
              </a:outerShdw>
            </a:effectLst>
          </p:grpSpPr>
          <p:sp>
            <p:nvSpPr>
              <p:cNvPr id="47" name="フリーフォーム 16">
                <a:extLst>
                  <a:ext uri="{FF2B5EF4-FFF2-40B4-BE49-F238E27FC236}">
                    <a16:creationId xmlns:a16="http://schemas.microsoft.com/office/drawing/2014/main" id="{81F10771-893E-4DE2-AE72-5F8EA942E178}"/>
                  </a:ext>
                </a:extLst>
              </p:cNvPr>
              <p:cNvSpPr/>
              <p:nvPr/>
            </p:nvSpPr>
            <p:spPr>
              <a:xfrm rot="20838676">
                <a:off x="1102940" y="5655162"/>
                <a:ext cx="341522"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15">
                <a:extLst>
                  <a:ext uri="{FF2B5EF4-FFF2-40B4-BE49-F238E27FC236}">
                    <a16:creationId xmlns:a16="http://schemas.microsoft.com/office/drawing/2014/main" id="{CCE4EEBE-A3A4-4A21-AC49-3EBDAAB53694}"/>
                  </a:ext>
                </a:extLst>
              </p:cNvPr>
              <p:cNvSpPr/>
              <p:nvPr/>
            </p:nvSpPr>
            <p:spPr>
              <a:xfrm>
                <a:off x="1289050" y="5515370"/>
                <a:ext cx="3310432" cy="248619"/>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試合終了です！！ロボットを止めてください！</a:t>
                </a:r>
              </a:p>
            </p:txBody>
          </p:sp>
        </p:grpSp>
      </p:grpSp>
      <p:sp>
        <p:nvSpPr>
          <p:cNvPr id="9" name="タイトル プレースホルダ 1"/>
          <p:cNvSpPr txBox="1">
            <a:spLocks/>
          </p:cNvSpPr>
          <p:nvPr/>
        </p:nvSpPr>
        <p:spPr bwMode="gray">
          <a:xfrm>
            <a:off x="290830" y="418014"/>
            <a:ext cx="4834053"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計時・得点管理</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タブレット入力</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の仕事</a:t>
            </a:r>
          </a:p>
        </p:txBody>
      </p:sp>
      <p:sp>
        <p:nvSpPr>
          <p:cNvPr id="8" name="角丸四角形 7">
            <a:extLst>
              <a:ext uri="{FF2B5EF4-FFF2-40B4-BE49-F238E27FC236}">
                <a16:creationId xmlns:a16="http://schemas.microsoft.com/office/drawing/2014/main" id="{D6EEEEF8-6CF5-79D4-8517-A8AAE499A1ED}"/>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a:extLst>
              <a:ext uri="{FF2B5EF4-FFF2-40B4-BE49-F238E27FC236}">
                <a16:creationId xmlns:a16="http://schemas.microsoft.com/office/drawing/2014/main" id="{DC238AB4-BB86-91E8-DCF1-D8A81A5287E6}"/>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9021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29</a:t>
            </a:fld>
            <a:endParaRPr lang="ja-JP" altLang="en-US"/>
          </a:p>
        </p:txBody>
      </p:sp>
      <p:pic>
        <p:nvPicPr>
          <p:cNvPr id="3" name="図 2">
            <a:extLst>
              <a:ext uri="{FF2B5EF4-FFF2-40B4-BE49-F238E27FC236}">
                <a16:creationId xmlns:a16="http://schemas.microsoft.com/office/drawing/2014/main" id="{1EEE8274-DFE8-4394-8D1B-44C779D2E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42" y="1949300"/>
            <a:ext cx="4527110" cy="2546499"/>
          </a:xfrm>
          <a:prstGeom prst="rect">
            <a:avLst/>
          </a:prstGeom>
        </p:spPr>
      </p:pic>
      <p:sp>
        <p:nvSpPr>
          <p:cNvPr id="58" name="吹き出し: 上矢印 57">
            <a:extLst>
              <a:ext uri="{FF2B5EF4-FFF2-40B4-BE49-F238E27FC236}">
                <a16:creationId xmlns:a16="http://schemas.microsoft.com/office/drawing/2014/main" id="{C34BD421-FCF1-400A-9C60-134FB538E61B}"/>
              </a:ext>
            </a:extLst>
          </p:cNvPr>
          <p:cNvSpPr/>
          <p:nvPr/>
        </p:nvSpPr>
        <p:spPr>
          <a:xfrm>
            <a:off x="132118" y="4350765"/>
            <a:ext cx="3905394" cy="2874398"/>
          </a:xfrm>
          <a:prstGeom prst="upArrowCallout">
            <a:avLst>
              <a:gd name="adj1" fmla="val 5422"/>
              <a:gd name="adj2" fmla="val 8900"/>
              <a:gd name="adj3" fmla="val 9082"/>
              <a:gd name="adj4" fmla="val 37399"/>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下矢印 6">
            <a:extLst>
              <a:ext uri="{FF2B5EF4-FFF2-40B4-BE49-F238E27FC236}">
                <a16:creationId xmlns:a16="http://schemas.microsoft.com/office/drawing/2014/main" id="{7AD25DA3-ABF9-4C04-827E-FB55C11F0FEA}"/>
              </a:ext>
            </a:extLst>
          </p:cNvPr>
          <p:cNvSpPr/>
          <p:nvPr/>
        </p:nvSpPr>
        <p:spPr>
          <a:xfrm>
            <a:off x="479553" y="985846"/>
            <a:ext cx="1680861" cy="1475960"/>
          </a:xfrm>
          <a:prstGeom prst="downArrowCallout">
            <a:avLst>
              <a:gd name="adj1" fmla="val 8436"/>
              <a:gd name="adj2" fmla="val 11589"/>
              <a:gd name="adj3" fmla="val 12283"/>
              <a:gd name="adj4" fmla="val 2358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F925FD1-8B52-4CC5-B1AB-3EFDAAE12DD5}"/>
              </a:ext>
            </a:extLst>
          </p:cNvPr>
          <p:cNvSpPr txBox="1"/>
          <p:nvPr/>
        </p:nvSpPr>
        <p:spPr>
          <a:xfrm>
            <a:off x="479553" y="1035431"/>
            <a:ext cx="176799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チーム名（自動入力）</a:t>
            </a:r>
          </a:p>
        </p:txBody>
      </p:sp>
      <p:sp>
        <p:nvSpPr>
          <p:cNvPr id="10" name="吹き出し: 下矢印 9">
            <a:extLst>
              <a:ext uri="{FF2B5EF4-FFF2-40B4-BE49-F238E27FC236}">
                <a16:creationId xmlns:a16="http://schemas.microsoft.com/office/drawing/2014/main" id="{E2A02150-8260-447B-82BF-D4E05251F6D1}"/>
              </a:ext>
            </a:extLst>
          </p:cNvPr>
          <p:cNvSpPr/>
          <p:nvPr/>
        </p:nvSpPr>
        <p:spPr>
          <a:xfrm>
            <a:off x="3771900" y="1008510"/>
            <a:ext cx="1207328" cy="916171"/>
          </a:xfrm>
          <a:prstGeom prst="downArrow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6ED6C7D1-2C19-4426-875F-57C7310DB402}"/>
              </a:ext>
            </a:extLst>
          </p:cNvPr>
          <p:cNvSpPr txBox="1"/>
          <p:nvPr/>
        </p:nvSpPr>
        <p:spPr>
          <a:xfrm>
            <a:off x="3756815" y="1063089"/>
            <a:ext cx="1368068"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ロボット毎</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ペナルティ</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秒</a:t>
            </a:r>
            <a:r>
              <a:rPr lang="en-US" altLang="ja-JP" sz="1200" dirty="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49" name="吹き出し: 下矢印 48">
            <a:extLst>
              <a:ext uri="{FF2B5EF4-FFF2-40B4-BE49-F238E27FC236}">
                <a16:creationId xmlns:a16="http://schemas.microsoft.com/office/drawing/2014/main" id="{6C570FF5-92D3-4ABA-8971-213CAC2F17C7}"/>
              </a:ext>
            </a:extLst>
          </p:cNvPr>
          <p:cNvSpPr/>
          <p:nvPr/>
        </p:nvSpPr>
        <p:spPr>
          <a:xfrm>
            <a:off x="748563" y="1386728"/>
            <a:ext cx="2654945" cy="1475960"/>
          </a:xfrm>
          <a:prstGeom prst="downArrowCallout">
            <a:avLst>
              <a:gd name="adj1" fmla="val 9850"/>
              <a:gd name="adj2" fmla="val 13722"/>
              <a:gd name="adj3" fmla="val 12584"/>
              <a:gd name="adj4" fmla="val 3361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80305AE8-2CFE-431B-A9E9-300929B355F9}"/>
              </a:ext>
            </a:extLst>
          </p:cNvPr>
          <p:cNvSpPr txBox="1"/>
          <p:nvPr/>
        </p:nvSpPr>
        <p:spPr>
          <a:xfrm>
            <a:off x="748563" y="1439626"/>
            <a:ext cx="2635309"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前半</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後半切替ボタンをクリックで</a:t>
            </a:r>
            <a:r>
              <a:rPr kumimoji="1" lang="en-US" altLang="ja-JP" sz="1200" dirty="0">
                <a:latin typeface="メイリオ" panose="020B0604030504040204" pitchFamily="50" charset="-128"/>
                <a:ea typeface="メイリオ" panose="020B0604030504040204" pitchFamily="50" charset="-128"/>
              </a:rPr>
              <a:t>､</a:t>
            </a:r>
          </a:p>
          <a:p>
            <a:r>
              <a:rPr kumimoji="1" lang="ja-JP" altLang="en-US" sz="1200" dirty="0">
                <a:latin typeface="メイリオ" panose="020B0604030504040204" pitchFamily="50" charset="-128"/>
                <a:ea typeface="メイリオ" panose="020B0604030504040204" pitchFamily="50" charset="-128"/>
              </a:rPr>
              <a:t>自動でチーム名と得点が入れ替わる</a:t>
            </a:r>
          </a:p>
        </p:txBody>
      </p:sp>
      <p:sp>
        <p:nvSpPr>
          <p:cNvPr id="54" name="吹き出し: 上矢印 53">
            <a:extLst>
              <a:ext uri="{FF2B5EF4-FFF2-40B4-BE49-F238E27FC236}">
                <a16:creationId xmlns:a16="http://schemas.microsoft.com/office/drawing/2014/main" id="{8B293CAD-7F62-4399-B906-6FB07FA4410C}"/>
              </a:ext>
            </a:extLst>
          </p:cNvPr>
          <p:cNvSpPr/>
          <p:nvPr/>
        </p:nvSpPr>
        <p:spPr>
          <a:xfrm>
            <a:off x="3497973" y="4350764"/>
            <a:ext cx="1643083" cy="1693376"/>
          </a:xfrm>
          <a:prstGeom prst="upArrowCallout">
            <a:avLst>
              <a:gd name="adj1" fmla="val 6234"/>
              <a:gd name="adj2" fmla="val 8636"/>
              <a:gd name="adj3" fmla="val 10396"/>
              <a:gd name="adj4" fmla="val 2620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6A8C16AA-E0F9-4C12-9BD1-1DE29339BF93}"/>
              </a:ext>
            </a:extLst>
          </p:cNvPr>
          <p:cNvSpPr txBox="1"/>
          <p:nvPr/>
        </p:nvSpPr>
        <p:spPr>
          <a:xfrm>
            <a:off x="3480236" y="5631320"/>
            <a:ext cx="1727677"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ペナルティタイマーの</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リセット</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リスタート</a:t>
            </a:r>
          </a:p>
        </p:txBody>
      </p:sp>
      <p:sp>
        <p:nvSpPr>
          <p:cNvPr id="56" name="吹き出し: 上矢印 55">
            <a:extLst>
              <a:ext uri="{FF2B5EF4-FFF2-40B4-BE49-F238E27FC236}">
                <a16:creationId xmlns:a16="http://schemas.microsoft.com/office/drawing/2014/main" id="{06C2F40C-4E63-4F6C-B625-7ED48DB57BB8}"/>
              </a:ext>
            </a:extLst>
          </p:cNvPr>
          <p:cNvSpPr/>
          <p:nvPr/>
        </p:nvSpPr>
        <p:spPr>
          <a:xfrm>
            <a:off x="3101954" y="4308044"/>
            <a:ext cx="648115" cy="688938"/>
          </a:xfrm>
          <a:prstGeom prst="upArrowCallout">
            <a:avLst>
              <a:gd name="adj1" fmla="val 14767"/>
              <a:gd name="adj2" fmla="val 25006"/>
              <a:gd name="adj3" fmla="val 20659"/>
              <a:gd name="adj4" fmla="val 4835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B12C7B9-0349-4119-B229-A652F39C6102}"/>
              </a:ext>
            </a:extLst>
          </p:cNvPr>
          <p:cNvSpPr txBox="1"/>
          <p:nvPr/>
        </p:nvSpPr>
        <p:spPr>
          <a:xfrm>
            <a:off x="3164017" y="4695466"/>
            <a:ext cx="648115"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減点</a:t>
            </a:r>
            <a:endParaRPr kumimoji="1" lang="en-US" altLang="ja-JP" sz="12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0D309BB9-BABC-4C2E-81A1-6B7851274BA4}"/>
              </a:ext>
            </a:extLst>
          </p:cNvPr>
          <p:cNvSpPr txBox="1"/>
          <p:nvPr/>
        </p:nvSpPr>
        <p:spPr>
          <a:xfrm>
            <a:off x="189176" y="6223738"/>
            <a:ext cx="3910788"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入力データの送信ボタンをクリック後に</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結果確認の画面が表示される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各チームのキャプテンとレフリーに点数確認をしてもらい</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それぞれサインをもらって結果を送信する</a:t>
            </a:r>
            <a:endParaRPr lang="en-US" altLang="ja-JP" sz="1200" dirty="0">
              <a:latin typeface="メイリオ" panose="020B0604030504040204" pitchFamily="50" charset="-128"/>
              <a:ea typeface="メイリオ" panose="020B0604030504040204" pitchFamily="50" charset="-128"/>
            </a:endParaRPr>
          </a:p>
        </p:txBody>
      </p:sp>
      <p:sp>
        <p:nvSpPr>
          <p:cNvPr id="60" name="吹き出し: 上矢印 59">
            <a:extLst>
              <a:ext uri="{FF2B5EF4-FFF2-40B4-BE49-F238E27FC236}">
                <a16:creationId xmlns:a16="http://schemas.microsoft.com/office/drawing/2014/main" id="{A67556CF-2834-4C7C-B2EE-4A9D7CD31AD8}"/>
              </a:ext>
            </a:extLst>
          </p:cNvPr>
          <p:cNvSpPr/>
          <p:nvPr/>
        </p:nvSpPr>
        <p:spPr>
          <a:xfrm>
            <a:off x="1632777" y="4059390"/>
            <a:ext cx="1388349" cy="1924485"/>
          </a:xfrm>
          <a:prstGeom prst="upArrowCallout">
            <a:avLst>
              <a:gd name="adj1" fmla="val 10465"/>
              <a:gd name="adj2" fmla="val 14889"/>
              <a:gd name="adj3" fmla="val 16357"/>
              <a:gd name="adj4" fmla="val 151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吹き出し: 上矢印 51">
            <a:extLst>
              <a:ext uri="{FF2B5EF4-FFF2-40B4-BE49-F238E27FC236}">
                <a16:creationId xmlns:a16="http://schemas.microsoft.com/office/drawing/2014/main" id="{2647B032-F1F0-4C1E-B8AB-4F5A23D6843A}"/>
              </a:ext>
            </a:extLst>
          </p:cNvPr>
          <p:cNvSpPr/>
          <p:nvPr/>
        </p:nvSpPr>
        <p:spPr>
          <a:xfrm>
            <a:off x="909524" y="4034857"/>
            <a:ext cx="1388349" cy="1057916"/>
          </a:xfrm>
          <a:prstGeom prst="upArrowCallout">
            <a:avLst>
              <a:gd name="adj1" fmla="val 10465"/>
              <a:gd name="adj2" fmla="val 14889"/>
              <a:gd name="adj3" fmla="val 16357"/>
              <a:gd name="adj4" fmla="val 361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9BA5BE2-E9E1-46D9-A512-09489CE4F60B}"/>
              </a:ext>
            </a:extLst>
          </p:cNvPr>
          <p:cNvSpPr txBox="1"/>
          <p:nvPr/>
        </p:nvSpPr>
        <p:spPr>
          <a:xfrm>
            <a:off x="843186" y="4773438"/>
            <a:ext cx="1493471"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スタート・ポーズ</a:t>
            </a:r>
            <a:endParaRPr kumimoji="1" lang="ja-JP" altLang="en-US" sz="1200" dirty="0">
              <a:latin typeface="メイリオ" panose="020B0604030504040204" pitchFamily="50" charset="-128"/>
              <a:ea typeface="メイリオ" panose="020B0604030504040204" pitchFamily="50" charset="-128"/>
            </a:endParaRPr>
          </a:p>
        </p:txBody>
      </p:sp>
      <p:sp>
        <p:nvSpPr>
          <p:cNvPr id="11" name="吹き出し: 上矢印 10">
            <a:extLst>
              <a:ext uri="{FF2B5EF4-FFF2-40B4-BE49-F238E27FC236}">
                <a16:creationId xmlns:a16="http://schemas.microsoft.com/office/drawing/2014/main" id="{C6CC0E81-E832-43C9-A5F1-9FC5F6AC9C8E}"/>
              </a:ext>
            </a:extLst>
          </p:cNvPr>
          <p:cNvSpPr/>
          <p:nvPr/>
        </p:nvSpPr>
        <p:spPr>
          <a:xfrm>
            <a:off x="1882449" y="3679063"/>
            <a:ext cx="2217515" cy="1816336"/>
          </a:xfrm>
          <a:prstGeom prst="upArrowCallout">
            <a:avLst>
              <a:gd name="adj1" fmla="val 7655"/>
              <a:gd name="adj2" fmla="val 10695"/>
              <a:gd name="adj3" fmla="val 10737"/>
              <a:gd name="adj4" fmla="val 1937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9939521-3B66-4ACF-A23A-ED0C345986A4}"/>
              </a:ext>
            </a:extLst>
          </p:cNvPr>
          <p:cNvSpPr txBox="1"/>
          <p:nvPr/>
        </p:nvSpPr>
        <p:spPr>
          <a:xfrm>
            <a:off x="1829678" y="5194138"/>
            <a:ext cx="224593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得点エリアをクリック</a:t>
            </a:r>
            <a:r>
              <a:rPr lang="ja-JP" altLang="en-US" sz="1200" dirty="0">
                <a:latin typeface="メイリオ" panose="020B0604030504040204" pitchFamily="50" charset="-128"/>
                <a:ea typeface="メイリオ" panose="020B0604030504040204" pitchFamily="50" charset="-128"/>
              </a:rPr>
              <a:t>で</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加点</a:t>
            </a:r>
            <a:endParaRPr kumimoji="1" lang="ja-JP" altLang="en-US" sz="120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9DD64D08-7025-4BAD-948E-6580B1EE24C2}"/>
              </a:ext>
            </a:extLst>
          </p:cNvPr>
          <p:cNvSpPr txBox="1"/>
          <p:nvPr/>
        </p:nvSpPr>
        <p:spPr>
          <a:xfrm>
            <a:off x="1638210" y="5735262"/>
            <a:ext cx="1423330"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試合時間リセット</a:t>
            </a:r>
            <a:endParaRPr kumimoji="1" lang="ja-JP" altLang="en-US" sz="1200" dirty="0">
              <a:latin typeface="メイリオ" panose="020B0604030504040204" pitchFamily="50" charset="-128"/>
              <a:ea typeface="メイリオ" panose="020B0604030504040204" pitchFamily="50" charset="-128"/>
            </a:endParaRPr>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スコアリングシステム入力方法</a:t>
            </a:r>
          </a:p>
        </p:txBody>
      </p:sp>
      <p:sp>
        <p:nvSpPr>
          <p:cNvPr id="12" name="角丸四角形 11">
            <a:extLst>
              <a:ext uri="{FF2B5EF4-FFF2-40B4-BE49-F238E27FC236}">
                <a16:creationId xmlns:a16="http://schemas.microsoft.com/office/drawing/2014/main" id="{3FF7597F-BCC2-D12C-6018-FC2EFD39A023}"/>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a:extLst>
              <a:ext uri="{FF2B5EF4-FFF2-40B4-BE49-F238E27FC236}">
                <a16:creationId xmlns:a16="http://schemas.microsoft.com/office/drawing/2014/main" id="{8B88D729-1A24-F057-029C-699FDB8BD242}"/>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564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3</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はじめに</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その２</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81985"/>
            <a:ext cx="4416502" cy="5947248"/>
          </a:xfrm>
          <a:prstGeom prst="rect">
            <a:avLst/>
          </a:prstGeom>
          <a:noFill/>
        </p:spPr>
        <p:txBody>
          <a:bodyPr wrap="square" rtlCol="0">
            <a:noAutofit/>
          </a:bodyPr>
          <a:lstStyle/>
          <a:p>
            <a:pPr>
              <a:lnSpc>
                <a:spcPct val="150000"/>
              </a:lnSpc>
            </a:pPr>
            <a:r>
              <a:rPr lang="ja-JP" altLang="en-US" sz="1798" b="1" dirty="0">
                <a:latin typeface="メイリオ" panose="020B0604030504040204" pitchFamily="50" charset="-128"/>
                <a:ea typeface="メイリオ" panose="020B0604030504040204" pitchFamily="50" charset="-128"/>
                <a:cs typeface="メイリオ" panose="020B0604030504040204" pitchFamily="50" charset="-128"/>
              </a:rPr>
              <a:t>手袋の着用をおすすめします</a:t>
            </a:r>
            <a:endParaRPr lang="en-US" altLang="ja-JP" sz="1798"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最近のワールドリーグでは、高回転のドリブラーを搭載したロボットや、移動速度が速いロボットが増加しています。過去の大会でも、ドリブラーのギアによる指の怪我などが発生しています。</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指の怪我を防ぐために、手袋の着用をおすすめします。</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ただし、軍手や毛糸などの繊維系手袋は、ドリブラーなどに巻き込まれたときに危険ですので使用しないでください。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このサッカー審判ハンドブックは以下のルールをもとに作成しています。</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ワールドリーグ</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ロボカップジュニアサッカールール</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2023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日本語版</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日本リーグ</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ロボカップジュニアサッカールール</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2023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日本語版</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なお、審判ミーティングを円滑に行うためにルールで必要な部分を抜粋して制作しています。</a:t>
            </a:r>
            <a:r>
              <a:rPr lang="ja-JP" altLang="en-US"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なにか疑問点等あればルールブックをご確認ください。</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また、ローカルルール等は場合は審判ミーティングで確認してください。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このハンドブックについてなにかお気づきの点が有りましたら最寄りのサッカー技術委員にお知らせください。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必要に応じて改訂していきます。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C66113AC-8A63-4CA3-8904-F32C252CB8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31" b="90415" l="6419" r="91723">
                        <a14:foregroundMark x1="8277" y1="58549" x2="8277" y2="58549"/>
                        <a14:foregroundMark x1="42230" y1="90415" x2="42230" y2="90415"/>
                        <a14:foregroundMark x1="56419" y1="9326" x2="56419" y2="9326"/>
                        <a14:foregroundMark x1="6926" y1="55699" x2="6926" y2="55699"/>
                        <a14:foregroundMark x1="6419" y1="56477" x2="6419" y2="56477"/>
                        <a14:foregroundMark x1="91723" y1="49741" x2="91723" y2="49741"/>
                        <a14:foregroundMark x1="56419" y1="8031" x2="56419" y2="8031"/>
                      </a14:backgroundRemoval>
                    </a14:imgEffect>
                  </a14:imgLayer>
                </a14:imgProps>
              </a:ext>
            </a:extLst>
          </a:blip>
          <a:stretch>
            <a:fillRect/>
          </a:stretch>
        </p:blipFill>
        <p:spPr>
          <a:xfrm>
            <a:off x="711501" y="5013741"/>
            <a:ext cx="3904647" cy="2545934"/>
          </a:xfrm>
          <a:prstGeom prst="rect">
            <a:avLst/>
          </a:prstGeom>
        </p:spPr>
      </p:pic>
      <p:sp>
        <p:nvSpPr>
          <p:cNvPr id="8" name="角丸四角形 7">
            <a:extLst>
              <a:ext uri="{FF2B5EF4-FFF2-40B4-BE49-F238E27FC236}">
                <a16:creationId xmlns:a16="http://schemas.microsoft.com/office/drawing/2014/main" id="{6B33099C-DDC0-9EE7-F3EC-7DEC6DDBE7F8}"/>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a:extLst>
              <a:ext uri="{FF2B5EF4-FFF2-40B4-BE49-F238E27FC236}">
                <a16:creationId xmlns:a16="http://schemas.microsoft.com/office/drawing/2014/main" id="{801FBF1C-9E4D-99C6-E511-E04D88B46175}"/>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52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30</a:t>
            </a:fld>
            <a:endParaRPr lang="ja-JP" altLang="en-US"/>
          </a:p>
        </p:txBody>
      </p:sp>
      <p:grpSp>
        <p:nvGrpSpPr>
          <p:cNvPr id="3" name="グループ化 2">
            <a:extLst>
              <a:ext uri="{FF2B5EF4-FFF2-40B4-BE49-F238E27FC236}">
                <a16:creationId xmlns:a16="http://schemas.microsoft.com/office/drawing/2014/main" id="{703B5FCA-7763-4FFB-AECA-B1A7E5A48C0D}"/>
              </a:ext>
            </a:extLst>
          </p:cNvPr>
          <p:cNvGrpSpPr/>
          <p:nvPr/>
        </p:nvGrpSpPr>
        <p:grpSpPr>
          <a:xfrm>
            <a:off x="723799" y="2417390"/>
            <a:ext cx="3833388" cy="4889788"/>
            <a:chOff x="591490" y="2022081"/>
            <a:chExt cx="4146257" cy="5354317"/>
          </a:xfrm>
        </p:grpSpPr>
        <p:pic>
          <p:nvPicPr>
            <p:cNvPr id="2" name="図 1">
              <a:extLst>
                <a:ext uri="{FF2B5EF4-FFF2-40B4-BE49-F238E27FC236}">
                  <a16:creationId xmlns:a16="http://schemas.microsoft.com/office/drawing/2014/main" id="{EBAB0EAE-0259-944A-99FB-4F3A792B6E0E}"/>
                </a:ext>
              </a:extLst>
            </p:cNvPr>
            <p:cNvPicPr>
              <a:picLocks noChangeAspect="1"/>
            </p:cNvPicPr>
            <p:nvPr/>
          </p:nvPicPr>
          <p:blipFill>
            <a:blip r:embed="rId2"/>
            <a:stretch>
              <a:fillRect/>
            </a:stretch>
          </p:blipFill>
          <p:spPr>
            <a:xfrm>
              <a:off x="591490" y="2022081"/>
              <a:ext cx="4146257" cy="5354317"/>
            </a:xfrm>
            <a:prstGeom prst="rect">
              <a:avLst/>
            </a:prstGeom>
          </p:spPr>
        </p:pic>
        <p:sp>
          <p:nvSpPr>
            <p:cNvPr id="6" name="テキスト ボックス 5">
              <a:extLst>
                <a:ext uri="{FF2B5EF4-FFF2-40B4-BE49-F238E27FC236}">
                  <a16:creationId xmlns:a16="http://schemas.microsoft.com/office/drawing/2014/main" id="{929BC708-CA4E-C746-9C96-1F767AFBCD60}"/>
                </a:ext>
              </a:extLst>
            </p:cNvPr>
            <p:cNvSpPr txBox="1"/>
            <p:nvPr/>
          </p:nvSpPr>
          <p:spPr>
            <a:xfrm rot="3045380">
              <a:off x="1026688" y="4023307"/>
              <a:ext cx="3878982" cy="1297562"/>
            </a:xfrm>
            <a:prstGeom prst="rect">
              <a:avLst/>
            </a:prstGeom>
            <a:noFill/>
          </p:spPr>
          <p:txBody>
            <a:bodyPr wrap="square" rtlCol="0">
              <a:spAutoFit/>
            </a:bodyPr>
            <a:lstStyle/>
            <a:p>
              <a:r>
                <a:rPr lang="en-US" altLang="ja-JP" sz="7198" spc="600" dirty="0">
                  <a:solidFill>
                    <a:srgbClr val="FF0000">
                      <a:alpha val="20000"/>
                    </a:srgbClr>
                  </a:solidFill>
                </a:rPr>
                <a:t>sample</a:t>
              </a:r>
              <a:endParaRPr lang="ja-JP" altLang="en-US" sz="7198" spc="600" dirty="0">
                <a:solidFill>
                  <a:srgbClr val="FF0000">
                    <a:alpha val="20000"/>
                  </a:srgbClr>
                </a:solidFill>
              </a:endParaRPr>
            </a:p>
          </p:txBody>
        </p:sp>
      </p:grpSp>
      <p:sp>
        <p:nvSpPr>
          <p:cNvPr id="39" name="テキスト ボックス 38">
            <a:extLst>
              <a:ext uri="{FF2B5EF4-FFF2-40B4-BE49-F238E27FC236}">
                <a16:creationId xmlns:a16="http://schemas.microsoft.com/office/drawing/2014/main" id="{64D1C7A3-03D3-2241-A0D4-AEBA97AAFBCF}"/>
              </a:ext>
            </a:extLst>
          </p:cNvPr>
          <p:cNvSpPr txBox="1"/>
          <p:nvPr/>
        </p:nvSpPr>
        <p:spPr>
          <a:xfrm>
            <a:off x="432242" y="810153"/>
            <a:ext cx="4416502" cy="6253924"/>
          </a:xfrm>
          <a:prstGeom prst="rect">
            <a:avLst/>
          </a:prstGeom>
          <a:noFill/>
        </p:spPr>
        <p:txBody>
          <a:bodyPr wrap="square" rtlCol="0">
            <a:noAutofit/>
          </a:bodyPr>
          <a:lstStyle/>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スコア記録用紙への記入方法</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前半・後半の欄にはそれぞれのチームの得点を「正」の字カウント。</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合計の欄は前半・後半の合計を算用数字で記入し、勝った方に○をつける。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②試合中、レフリーが「○番故障！」と宣言した場合にはその番号の故障欄に「正」の字でカウント。試合終了後にはキャプテン・レフリーにサイン・コメントを貰う。</a:t>
            </a:r>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得点などに誤りがないかを選手に確認してもらってください．</a:t>
            </a:r>
            <a:endParaRPr lang="en-US" altLang="ja-JP"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p>
        </p:txBody>
      </p:sp>
      <p:sp>
        <p:nvSpPr>
          <p:cNvPr id="9" name="タイトル プレースホルダ 1"/>
          <p:cNvSpPr txBox="1">
            <a:spLocks/>
          </p:cNvSpPr>
          <p:nvPr/>
        </p:nvSpPr>
        <p:spPr bwMode="gray">
          <a:xfrm>
            <a:off x="432242" y="395115"/>
            <a:ext cx="481793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スコア記録用紙の記入方法（紙ベース）</a:t>
            </a:r>
          </a:p>
        </p:txBody>
      </p:sp>
      <p:sp>
        <p:nvSpPr>
          <p:cNvPr id="11" name="角丸四角形 10">
            <a:extLst>
              <a:ext uri="{FF2B5EF4-FFF2-40B4-BE49-F238E27FC236}">
                <a16:creationId xmlns:a16="http://schemas.microsoft.com/office/drawing/2014/main" id="{B0F81AAF-AC34-56D0-D299-E128343F8473}"/>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a:extLst>
              <a:ext uri="{FF2B5EF4-FFF2-40B4-BE49-F238E27FC236}">
                <a16:creationId xmlns:a16="http://schemas.microsoft.com/office/drawing/2014/main" id="{C243340B-FA49-7558-3C4E-10864373A4E8}"/>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6367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0F95A53-B145-B91F-DD3F-0F78CB44A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536" y="5066698"/>
            <a:ext cx="1374291" cy="1033484"/>
          </a:xfrm>
          <a:prstGeom prst="rect">
            <a:avLst/>
          </a:prstGeom>
        </p:spPr>
      </p:pic>
      <p:grpSp>
        <p:nvGrpSpPr>
          <p:cNvPr id="33" name="グループ化 32">
            <a:extLst>
              <a:ext uri="{FF2B5EF4-FFF2-40B4-BE49-F238E27FC236}">
                <a16:creationId xmlns:a16="http://schemas.microsoft.com/office/drawing/2014/main" id="{D1C183CD-DDAE-4AF8-8BE8-3DF424DE6D25}"/>
              </a:ext>
            </a:extLst>
          </p:cNvPr>
          <p:cNvGrpSpPr/>
          <p:nvPr/>
        </p:nvGrpSpPr>
        <p:grpSpPr>
          <a:xfrm>
            <a:off x="500564" y="3879245"/>
            <a:ext cx="4416544" cy="2028758"/>
            <a:chOff x="-14880440" y="5752508"/>
            <a:chExt cx="37342391" cy="17153389"/>
          </a:xfrm>
        </p:grpSpPr>
        <p:pic>
          <p:nvPicPr>
            <p:cNvPr id="20" name="図 19">
              <a:extLst>
                <a:ext uri="{FF2B5EF4-FFF2-40B4-BE49-F238E27FC236}">
                  <a16:creationId xmlns:a16="http://schemas.microsoft.com/office/drawing/2014/main" id="{35334474-E20C-4CB3-8AF3-C94135282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392" y="5956606"/>
              <a:ext cx="4830814" cy="7561260"/>
            </a:xfrm>
            <a:prstGeom prst="rect">
              <a:avLst/>
            </a:prstGeom>
          </p:spPr>
        </p:pic>
        <p:pic>
          <p:nvPicPr>
            <p:cNvPr id="22" name="図 21">
              <a:extLst>
                <a:ext uri="{FF2B5EF4-FFF2-40B4-BE49-F238E27FC236}">
                  <a16:creationId xmlns:a16="http://schemas.microsoft.com/office/drawing/2014/main" id="{866DC41B-5B7F-4C27-A765-75FA1D8BE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375" y="15225098"/>
              <a:ext cx="4830803" cy="7561263"/>
            </a:xfrm>
            <a:prstGeom prst="rect">
              <a:avLst/>
            </a:prstGeom>
          </p:spPr>
        </p:pic>
        <p:pic>
          <p:nvPicPr>
            <p:cNvPr id="24" name="図 23">
              <a:extLst>
                <a:ext uri="{FF2B5EF4-FFF2-40B4-BE49-F238E27FC236}">
                  <a16:creationId xmlns:a16="http://schemas.microsoft.com/office/drawing/2014/main" id="{1734DF13-FF30-4924-987F-9C636FE8FC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80440" y="15023579"/>
              <a:ext cx="4830803" cy="7561263"/>
            </a:xfrm>
            <a:prstGeom prst="rect">
              <a:avLst/>
            </a:prstGeom>
          </p:spPr>
        </p:pic>
        <p:pic>
          <p:nvPicPr>
            <p:cNvPr id="26" name="図 25">
              <a:extLst>
                <a:ext uri="{FF2B5EF4-FFF2-40B4-BE49-F238E27FC236}">
                  <a16:creationId xmlns:a16="http://schemas.microsoft.com/office/drawing/2014/main" id="{15A4AAB1-27FE-4B55-9B48-D4F34E1794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55660" y="15292904"/>
              <a:ext cx="4830803" cy="7561263"/>
            </a:xfrm>
            <a:prstGeom prst="rect">
              <a:avLst/>
            </a:prstGeom>
          </p:spPr>
        </p:pic>
        <p:pic>
          <p:nvPicPr>
            <p:cNvPr id="28" name="図 27">
              <a:extLst>
                <a:ext uri="{FF2B5EF4-FFF2-40B4-BE49-F238E27FC236}">
                  <a16:creationId xmlns:a16="http://schemas.microsoft.com/office/drawing/2014/main" id="{207AF7D2-B680-49F1-A42A-6713C0CF5A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31148" y="15344634"/>
              <a:ext cx="4830803" cy="7561263"/>
            </a:xfrm>
            <a:prstGeom prst="rect">
              <a:avLst/>
            </a:prstGeom>
          </p:spPr>
        </p:pic>
        <p:pic>
          <p:nvPicPr>
            <p:cNvPr id="30" name="図 29">
              <a:extLst>
                <a:ext uri="{FF2B5EF4-FFF2-40B4-BE49-F238E27FC236}">
                  <a16:creationId xmlns:a16="http://schemas.microsoft.com/office/drawing/2014/main" id="{4B07F5DD-7B7E-471A-8351-A4DCD9AD09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51443" y="5752508"/>
              <a:ext cx="4830803" cy="7561263"/>
            </a:xfrm>
            <a:prstGeom prst="rect">
              <a:avLst/>
            </a:prstGeom>
          </p:spPr>
        </p:pic>
        <p:pic>
          <p:nvPicPr>
            <p:cNvPr id="32" name="図 31">
              <a:extLst>
                <a:ext uri="{FF2B5EF4-FFF2-40B4-BE49-F238E27FC236}">
                  <a16:creationId xmlns:a16="http://schemas.microsoft.com/office/drawing/2014/main" id="{43C76E95-CE16-4599-8449-99F56598FA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65631" y="5937214"/>
              <a:ext cx="4830803" cy="7561263"/>
            </a:xfrm>
            <a:prstGeom prst="rect">
              <a:avLst/>
            </a:prstGeom>
          </p:spPr>
        </p:pic>
      </p:grpSp>
      <p:pic>
        <p:nvPicPr>
          <p:cNvPr id="12" name="図 11">
            <a:extLst>
              <a:ext uri="{FF2B5EF4-FFF2-40B4-BE49-F238E27FC236}">
                <a16:creationId xmlns:a16="http://schemas.microsoft.com/office/drawing/2014/main" id="{A6DC9A2A-0FC1-4954-A50D-A2B413748A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4086" y="5419515"/>
            <a:ext cx="450517" cy="450517"/>
          </a:xfrm>
          <a:prstGeom prst="rect">
            <a:avLst/>
          </a:prstGeom>
        </p:spPr>
      </p:pic>
      <p:pic>
        <p:nvPicPr>
          <p:cNvPr id="14" name="図 13">
            <a:extLst>
              <a:ext uri="{FF2B5EF4-FFF2-40B4-BE49-F238E27FC236}">
                <a16:creationId xmlns:a16="http://schemas.microsoft.com/office/drawing/2014/main" id="{8129C6B1-C57D-468A-943C-030067508F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1856" y="5419515"/>
            <a:ext cx="450517" cy="450517"/>
          </a:xfrm>
          <a:prstGeom prst="rect">
            <a:avLst/>
          </a:prstGeom>
        </p:spPr>
      </p:pic>
      <p:pic>
        <p:nvPicPr>
          <p:cNvPr id="55" name="図 54">
            <a:extLst>
              <a:ext uri="{FF2B5EF4-FFF2-40B4-BE49-F238E27FC236}">
                <a16:creationId xmlns:a16="http://schemas.microsoft.com/office/drawing/2014/main" id="{519B5812-AC90-4DA9-B8FB-3E9C42A6A0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64086" y="5060054"/>
            <a:ext cx="450517" cy="450517"/>
          </a:xfrm>
          <a:prstGeom prst="rect">
            <a:avLst/>
          </a:prstGeom>
        </p:spPr>
      </p:pic>
      <p:pic>
        <p:nvPicPr>
          <p:cNvPr id="59" name="図 58">
            <a:extLst>
              <a:ext uri="{FF2B5EF4-FFF2-40B4-BE49-F238E27FC236}">
                <a16:creationId xmlns:a16="http://schemas.microsoft.com/office/drawing/2014/main" id="{1CBF8985-0970-43A6-A1E2-03BC42CB92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1856" y="5060054"/>
            <a:ext cx="450517" cy="450517"/>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4</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試合準備と確認</a:t>
            </a:r>
          </a:p>
        </p:txBody>
      </p:sp>
      <p:sp>
        <p:nvSpPr>
          <p:cNvPr id="10" name="テキスト ボックス 9"/>
          <p:cNvSpPr txBox="1"/>
          <p:nvPr/>
        </p:nvSpPr>
        <p:spPr>
          <a:xfrm>
            <a:off x="432242" y="920109"/>
            <a:ext cx="4751111" cy="2294965"/>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レフリー担当者は試合開始時刻までに各自が担当するコートで行う次の試合の</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チームを確認し、以下の項目について順にチェックしてください。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試合前のチェック</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レフリー、レフリーアシスタントと計時・得点管理係はいるか？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スコアリングシステムもしくは試合記録用紙は用意できているか？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赤外線ボールの場合、</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モードは</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で電池は十分</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点滅していない</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ゴルフボールの場合、傷みや損傷はないか？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コートサイドには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個ずつ計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個のタイマーが用意されているか？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 試合チームが車検証を持ってコートに来ているか？</a:t>
            </a:r>
          </a:p>
        </p:txBody>
      </p:sp>
      <p:sp>
        <p:nvSpPr>
          <p:cNvPr id="121" name="テキスト ボックス 120"/>
          <p:cNvSpPr txBox="1"/>
          <p:nvPr/>
        </p:nvSpPr>
        <p:spPr>
          <a:xfrm>
            <a:off x="432243" y="6250984"/>
            <a:ext cx="4416502" cy="679571"/>
          </a:xfrm>
          <a:prstGeom prst="rect">
            <a:avLst/>
          </a:prstGeom>
          <a:noFill/>
        </p:spPr>
        <p:txBody>
          <a:bodyPr wrap="square" rtlCol="0">
            <a:noAutofit/>
          </a:bodyPr>
          <a:lstStyle/>
          <a:p>
            <a:pPr>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また、コート内にねじ・ナット・ワッシャーなどが落ちていないか、各チームのキャプテンが誰か、なども合わせて確認してください。</a:t>
            </a:r>
          </a:p>
        </p:txBody>
      </p:sp>
      <p:sp>
        <p:nvSpPr>
          <p:cNvPr id="60" name="正方形/長方形 59"/>
          <p:cNvSpPr/>
          <p:nvPr/>
        </p:nvSpPr>
        <p:spPr>
          <a:xfrm>
            <a:off x="604539" y="3734767"/>
            <a:ext cx="535564"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レフリー</a:t>
            </a:r>
          </a:p>
        </p:txBody>
      </p:sp>
      <p:sp>
        <p:nvSpPr>
          <p:cNvPr id="62" name="正方形/長方形 61"/>
          <p:cNvSpPr/>
          <p:nvPr/>
        </p:nvSpPr>
        <p:spPr>
          <a:xfrm>
            <a:off x="2202988" y="4849552"/>
            <a:ext cx="105478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ボール／電池残量</a:t>
            </a:r>
          </a:p>
        </p:txBody>
      </p:sp>
      <p:sp>
        <p:nvSpPr>
          <p:cNvPr id="64" name="正方形/長方形 63"/>
          <p:cNvSpPr/>
          <p:nvPr/>
        </p:nvSpPr>
        <p:spPr>
          <a:xfrm>
            <a:off x="1404549" y="4849552"/>
            <a:ext cx="56601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タイマー</a:t>
            </a:r>
          </a:p>
        </p:txBody>
      </p:sp>
      <p:sp>
        <p:nvSpPr>
          <p:cNvPr id="65" name="正方形/長方形 64"/>
          <p:cNvSpPr/>
          <p:nvPr/>
        </p:nvSpPr>
        <p:spPr>
          <a:xfrm>
            <a:off x="3515492" y="4849552"/>
            <a:ext cx="566013"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タイマー</a:t>
            </a:r>
          </a:p>
        </p:txBody>
      </p:sp>
      <p:sp>
        <p:nvSpPr>
          <p:cNvPr id="92" name="正方形/長方形 91"/>
          <p:cNvSpPr/>
          <p:nvPr/>
        </p:nvSpPr>
        <p:spPr>
          <a:xfrm>
            <a:off x="1177773" y="3656291"/>
            <a:ext cx="737702" cy="3693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レフリー</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アシスタント</a:t>
            </a:r>
          </a:p>
        </p:txBody>
      </p:sp>
      <p:sp>
        <p:nvSpPr>
          <p:cNvPr id="93" name="正方形/長方形 92"/>
          <p:cNvSpPr/>
          <p:nvPr/>
        </p:nvSpPr>
        <p:spPr>
          <a:xfrm>
            <a:off x="1856415" y="3656291"/>
            <a:ext cx="976549" cy="3693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タブレット入力係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（計時・得点）</a:t>
            </a:r>
          </a:p>
        </p:txBody>
      </p:sp>
      <p:sp>
        <p:nvSpPr>
          <p:cNvPr id="109" name="正方形/長方形 108"/>
          <p:cNvSpPr/>
          <p:nvPr/>
        </p:nvSpPr>
        <p:spPr>
          <a:xfrm>
            <a:off x="757345" y="4849552"/>
            <a:ext cx="53075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車検証</a:t>
            </a:r>
          </a:p>
        </p:txBody>
      </p:sp>
      <p:sp>
        <p:nvSpPr>
          <p:cNvPr id="110" name="正方形/長方形 109"/>
          <p:cNvSpPr/>
          <p:nvPr/>
        </p:nvSpPr>
        <p:spPr>
          <a:xfrm>
            <a:off x="4142044" y="4849552"/>
            <a:ext cx="53075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車検証</a:t>
            </a: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700" y="5544523"/>
            <a:ext cx="365060" cy="44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39932" y="5544523"/>
            <a:ext cx="365060" cy="44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 name="正方形/長方形 162"/>
          <p:cNvSpPr/>
          <p:nvPr/>
        </p:nvSpPr>
        <p:spPr>
          <a:xfrm>
            <a:off x="2751396" y="3734767"/>
            <a:ext cx="861133" cy="2308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入力タブレット</a:t>
            </a:r>
          </a:p>
        </p:txBody>
      </p:sp>
      <p:sp>
        <p:nvSpPr>
          <p:cNvPr id="47" name="正方形/長方形 46"/>
          <p:cNvSpPr/>
          <p:nvPr/>
        </p:nvSpPr>
        <p:spPr>
          <a:xfrm>
            <a:off x="3656799" y="3734767"/>
            <a:ext cx="1199367" cy="230832"/>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得点表示ディスプレイ</a:t>
            </a:r>
          </a:p>
        </p:txBody>
      </p:sp>
      <p:pic>
        <p:nvPicPr>
          <p:cNvPr id="16" name="図 15">
            <a:extLst>
              <a:ext uri="{FF2B5EF4-FFF2-40B4-BE49-F238E27FC236}">
                <a16:creationId xmlns:a16="http://schemas.microsoft.com/office/drawing/2014/main" id="{C6E6A810-D0BC-4E4E-A1FB-5E55153EE3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5497" y="5322108"/>
            <a:ext cx="425751" cy="425751"/>
          </a:xfrm>
          <a:prstGeom prst="rect">
            <a:avLst/>
          </a:prstGeom>
        </p:spPr>
      </p:pic>
      <p:pic>
        <p:nvPicPr>
          <p:cNvPr id="18" name="図 17">
            <a:extLst>
              <a:ext uri="{FF2B5EF4-FFF2-40B4-BE49-F238E27FC236}">
                <a16:creationId xmlns:a16="http://schemas.microsoft.com/office/drawing/2014/main" id="{1118ABF3-2296-4E5E-96E3-113A8E793D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3440" y="5273281"/>
            <a:ext cx="474578" cy="474578"/>
          </a:xfrm>
          <a:prstGeom prst="rect">
            <a:avLst/>
          </a:prstGeom>
        </p:spPr>
      </p:pic>
      <p:grpSp>
        <p:nvGrpSpPr>
          <p:cNvPr id="2" name="グループ化 1">
            <a:extLst>
              <a:ext uri="{FF2B5EF4-FFF2-40B4-BE49-F238E27FC236}">
                <a16:creationId xmlns:a16="http://schemas.microsoft.com/office/drawing/2014/main" id="{6DC600E9-8A38-4FD3-8560-02532846EC8E}"/>
              </a:ext>
            </a:extLst>
          </p:cNvPr>
          <p:cNvGrpSpPr>
            <a:grpSpLocks noChangeAspect="1"/>
          </p:cNvGrpSpPr>
          <p:nvPr/>
        </p:nvGrpSpPr>
        <p:grpSpPr>
          <a:xfrm rot="5400000">
            <a:off x="2945684" y="4080198"/>
            <a:ext cx="481984" cy="743727"/>
            <a:chOff x="4553920" y="671466"/>
            <a:chExt cx="2469899" cy="3811191"/>
          </a:xfrm>
        </p:grpSpPr>
        <p:sp>
          <p:nvSpPr>
            <p:cNvPr id="39" name="Google Shape;593;p35">
              <a:extLst>
                <a:ext uri="{FF2B5EF4-FFF2-40B4-BE49-F238E27FC236}">
                  <a16:creationId xmlns:a16="http://schemas.microsoft.com/office/drawing/2014/main" id="{6F8D8E42-0680-483B-951D-8815B06B3CFE}"/>
                </a:ext>
              </a:extLst>
            </p:cNvPr>
            <p:cNvSpPr/>
            <p:nvPr/>
          </p:nvSpPr>
          <p:spPr>
            <a:xfrm>
              <a:off x="4553920" y="671466"/>
              <a:ext cx="2469899" cy="3811191"/>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4;p35">
              <a:extLst>
                <a:ext uri="{FF2B5EF4-FFF2-40B4-BE49-F238E27FC236}">
                  <a16:creationId xmlns:a16="http://schemas.microsoft.com/office/drawing/2014/main" id="{B5F1B19A-E2B7-4CD6-8DE9-DECD2E5268AE}"/>
                </a:ext>
              </a:extLst>
            </p:cNvPr>
            <p:cNvSpPr/>
            <p:nvPr/>
          </p:nvSpPr>
          <p:spPr>
            <a:xfrm>
              <a:off x="5688001" y="4242746"/>
              <a:ext cx="203100" cy="130877"/>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5;p35">
              <a:extLst>
                <a:ext uri="{FF2B5EF4-FFF2-40B4-BE49-F238E27FC236}">
                  <a16:creationId xmlns:a16="http://schemas.microsoft.com/office/drawing/2014/main" id="{59B5EA10-A884-411D-9296-79FCB7D49E33}"/>
                </a:ext>
              </a:extLst>
            </p:cNvPr>
            <p:cNvSpPr/>
            <p:nvPr/>
          </p:nvSpPr>
          <p:spPr>
            <a:xfrm>
              <a:off x="5672997" y="822768"/>
              <a:ext cx="39558" cy="3954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6;p35">
              <a:extLst>
                <a:ext uri="{FF2B5EF4-FFF2-40B4-BE49-F238E27FC236}">
                  <a16:creationId xmlns:a16="http://schemas.microsoft.com/office/drawing/2014/main" id="{A72D800C-3168-439E-8164-8B998C95B33A}"/>
                </a:ext>
              </a:extLst>
            </p:cNvPr>
            <p:cNvSpPr/>
            <p:nvPr/>
          </p:nvSpPr>
          <p:spPr>
            <a:xfrm>
              <a:off x="5753422" y="806399"/>
              <a:ext cx="72259" cy="72259"/>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604;p36">
            <a:extLst>
              <a:ext uri="{FF2B5EF4-FFF2-40B4-BE49-F238E27FC236}">
                <a16:creationId xmlns:a16="http://schemas.microsoft.com/office/drawing/2014/main" id="{2AC51C06-1B2B-46E2-9E45-3CA0034ABFB0}"/>
              </a:ext>
            </a:extLst>
          </p:cNvPr>
          <p:cNvGrpSpPr>
            <a:grpSpLocks noChangeAspect="1"/>
          </p:cNvGrpSpPr>
          <p:nvPr/>
        </p:nvGrpSpPr>
        <p:grpSpPr>
          <a:xfrm>
            <a:off x="3613921" y="4038067"/>
            <a:ext cx="1331381" cy="780040"/>
            <a:chOff x="1177450" y="241631"/>
            <a:chExt cx="6173152" cy="3616776"/>
          </a:xfrm>
        </p:grpSpPr>
        <p:sp>
          <p:nvSpPr>
            <p:cNvPr id="45" name="Google Shape;605;p36">
              <a:extLst>
                <a:ext uri="{FF2B5EF4-FFF2-40B4-BE49-F238E27FC236}">
                  <a16:creationId xmlns:a16="http://schemas.microsoft.com/office/drawing/2014/main" id="{0EA865A2-F8DA-4595-8288-864638FF1E6B}"/>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06;p36">
              <a:extLst>
                <a:ext uri="{FF2B5EF4-FFF2-40B4-BE49-F238E27FC236}">
                  <a16:creationId xmlns:a16="http://schemas.microsoft.com/office/drawing/2014/main" id="{8EFA632A-15FE-415B-86B8-30235AE683A7}"/>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07;p36">
              <a:extLst>
                <a:ext uri="{FF2B5EF4-FFF2-40B4-BE49-F238E27FC236}">
                  <a16:creationId xmlns:a16="http://schemas.microsoft.com/office/drawing/2014/main" id="{8406043A-AFC3-4D89-AB34-C10F393587C8}"/>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608;p36">
              <a:extLst>
                <a:ext uri="{FF2B5EF4-FFF2-40B4-BE49-F238E27FC236}">
                  <a16:creationId xmlns:a16="http://schemas.microsoft.com/office/drawing/2014/main" id="{9D43EFA9-1CCD-4D5D-8F06-239319EE4BF9}"/>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1" name="図 20">
            <a:extLst>
              <a:ext uri="{FF2B5EF4-FFF2-40B4-BE49-F238E27FC236}">
                <a16:creationId xmlns:a16="http://schemas.microsoft.com/office/drawing/2014/main" id="{3D9BE7EA-A61F-4814-B870-1CD8FB6437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76696" y="4274382"/>
            <a:ext cx="621443" cy="349562"/>
          </a:xfrm>
          <a:prstGeom prst="rect">
            <a:avLst/>
          </a:prstGeom>
        </p:spPr>
      </p:pic>
      <p:pic>
        <p:nvPicPr>
          <p:cNvPr id="25" name="図 24">
            <a:extLst>
              <a:ext uri="{FF2B5EF4-FFF2-40B4-BE49-F238E27FC236}">
                <a16:creationId xmlns:a16="http://schemas.microsoft.com/office/drawing/2014/main" id="{FBE3EF5F-39C5-4141-AC43-CA3C7B937E0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52508" y="4115958"/>
            <a:ext cx="1056048" cy="594027"/>
          </a:xfrm>
          <a:prstGeom prst="rect">
            <a:avLst/>
          </a:prstGeom>
        </p:spPr>
      </p:pic>
      <p:sp>
        <p:nvSpPr>
          <p:cNvPr id="7" name="角丸四角形 6">
            <a:extLst>
              <a:ext uri="{FF2B5EF4-FFF2-40B4-BE49-F238E27FC236}">
                <a16:creationId xmlns:a16="http://schemas.microsoft.com/office/drawing/2014/main" id="{6CCF9243-3DF3-C96E-C8CD-4B36E80FCF07}"/>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B11EB48C-6AF2-BB5F-75DC-BA42FBB0336D}"/>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98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5</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の開始</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その１</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33874"/>
            <a:ext cx="4416502" cy="5620037"/>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準備が整い、試合開始時刻になったら試合を開始してください。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もし片方、または両方のチームがいなくても、</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レフリーは試合開始を宣言して次の通り手順を進めてキックオフおよび時間計測を開始してください。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　試合開始の宣言（挨拶）</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ただいまより○○対△△の試合をはじめます。よろしくお願いします。」というレフリーの挨拶で試合開始の宣言をします。選手・審判同士の挨拶と公式試合の区切りという意味がありますので必ず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　前半攻撃チームおよびコートサイドの決定</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前半攻撃チームおよびチームサイドの決定方法は、「コイントス（もしくは類似の手段）で選択権を決める」または「あらかじめ対戦表で決定しておく」など大会の運営によって異なります。事前の審判ミーティングで確認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片方のチームが試合開始時刻にいない場合は到着しているチームのみで決定を行い、試合を開始してください。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ロボットへのマーキング</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レフリーはロボット計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台に対し、トップマーカを使って数字</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を割り振るマーキングを行ってください。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535302" y="4864775"/>
            <a:ext cx="4142587" cy="765598"/>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26840">
              <a:lnSpc>
                <a:spcPct val="1500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この大会における</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前半攻撃チームの決定方法は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26840">
              <a:lnSpc>
                <a:spcPct val="15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チームサイドの決定方法は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a:extLst>
              <a:ext uri="{FF2B5EF4-FFF2-40B4-BE49-F238E27FC236}">
                <a16:creationId xmlns:a16="http://schemas.microsoft.com/office/drawing/2014/main" id="{D5FD0599-13DD-418E-851A-7563808520B0}"/>
              </a:ext>
            </a:extLst>
          </p:cNvPr>
          <p:cNvGrpSpPr/>
          <p:nvPr/>
        </p:nvGrpSpPr>
        <p:grpSpPr>
          <a:xfrm>
            <a:off x="578031" y="3045203"/>
            <a:ext cx="4084728" cy="425684"/>
            <a:chOff x="578203" y="3045778"/>
            <a:chExt cx="4085945" cy="425811"/>
          </a:xfrm>
        </p:grpSpPr>
        <p:grpSp>
          <p:nvGrpSpPr>
            <p:cNvPr id="11" name="グループ化 10"/>
            <p:cNvGrpSpPr/>
            <p:nvPr/>
          </p:nvGrpSpPr>
          <p:grpSpPr>
            <a:xfrm>
              <a:off x="940470" y="3170339"/>
              <a:ext cx="3723678" cy="248619"/>
              <a:chOff x="1965384" y="6564487"/>
              <a:chExt cx="3063656" cy="248619"/>
            </a:xfrm>
          </p:grpSpPr>
          <p:sp>
            <p:nvSpPr>
              <p:cNvPr id="12" name="フリーフォーム 11"/>
              <p:cNvSpPr/>
              <p:nvPr/>
            </p:nvSpPr>
            <p:spPr>
              <a:xfrm rot="1429014">
                <a:off x="1965384" y="662937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2121758" y="6564487"/>
                <a:ext cx="2907282"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ただいまより●●対▲▲の試合をはじめます。よろしくお願いします。</a:t>
                </a:r>
              </a:p>
            </p:txBody>
          </p:sp>
        </p:grpSp>
        <p:pic>
          <p:nvPicPr>
            <p:cNvPr id="21" name="図 20">
              <a:extLst>
                <a:ext uri="{FF2B5EF4-FFF2-40B4-BE49-F238E27FC236}">
                  <a16:creationId xmlns:a16="http://schemas.microsoft.com/office/drawing/2014/main" id="{DE3954AC-E82F-4DC9-9091-ED644DF44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8203" y="3045778"/>
              <a:ext cx="366288" cy="425811"/>
            </a:xfrm>
            <a:prstGeom prst="rect">
              <a:avLst/>
            </a:prstGeom>
          </p:spPr>
        </p:pic>
      </p:grpSp>
      <p:sp>
        <p:nvSpPr>
          <p:cNvPr id="8" name="角丸四角形 7">
            <a:extLst>
              <a:ext uri="{FF2B5EF4-FFF2-40B4-BE49-F238E27FC236}">
                <a16:creationId xmlns:a16="http://schemas.microsoft.com/office/drawing/2014/main" id="{5B2B2C5A-4417-37FE-8424-598C1920341F}"/>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a:extLst>
              <a:ext uri="{FF2B5EF4-FFF2-40B4-BE49-F238E27FC236}">
                <a16:creationId xmlns:a16="http://schemas.microsoft.com/office/drawing/2014/main" id="{2BC033C0-86DC-1EAC-5E91-F427F6BE9EAB}"/>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78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6</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試合</a:t>
            </a:r>
            <a:r>
              <a:rPr lang="ja-JP" altLang="en-US" sz="1999" b="1">
                <a:latin typeface="メイリオ" panose="020B0604030504040204" pitchFamily="50" charset="-128"/>
                <a:ea typeface="メイリオ" panose="020B0604030504040204" pitchFamily="50" charset="-128"/>
                <a:cs typeface="メイリオ" panose="020B0604030504040204" pitchFamily="50" charset="-128"/>
              </a:rPr>
              <a:t>の開始</a:t>
            </a:r>
            <a:r>
              <a:rPr lang="en-US" altLang="ja-JP" sz="1999"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その２</a:t>
            </a:r>
            <a:endParaRPr lang="ja-JP" altLang="en-US" sz="19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32243" y="1033874"/>
            <a:ext cx="4416502" cy="5620037"/>
          </a:xfrm>
          <a:prstGeom prst="rect">
            <a:avLst/>
          </a:prstGeom>
          <a:noFill/>
        </p:spPr>
        <p:txBody>
          <a:bodyPr wrap="square" rtlCol="0">
            <a:noAutofit/>
          </a:bodyPr>
          <a:lstStyle/>
          <a:p>
            <a:pPr defTabSz="360255">
              <a:lnSpc>
                <a:spcPct val="150000"/>
              </a:lnSpc>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ロボットの確認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試合開始前にレフリーまたは計時・得点管理係は、ロボットが試合できる状況であるか（例えば少なくともボールに追従して反応できるかどうか）をチェックすることができます。</a:t>
            </a:r>
            <a:r>
              <a:rPr lang="ja-JP" altLang="en-US" sz="1050" b="1" u="sng" dirty="0">
                <a:latin typeface="メイリオ" panose="020B0604030504040204" pitchFamily="50" charset="-128"/>
                <a:ea typeface="メイリオ" panose="020B0604030504040204" pitchFamily="50" charset="-128"/>
                <a:cs typeface="メイリオ" panose="020B0604030504040204" pitchFamily="50" charset="-128"/>
              </a:rPr>
              <a:t>両チームのどのロボットもプレーができない場合、試合は行わず両チーム０点としてゲームを終了します。</a:t>
            </a:r>
            <a:endParaRPr lang="en-US" altLang="ja-JP" sz="1050" b="1"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b="1" u="sng"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特に片方のチームが２台故障の場合</a:t>
            </a:r>
            <a:r>
              <a:rPr lang="ja-JP" altLang="en-US" sz="7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この確認はとても重要になります。</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片方のチームが２台故障の場合は、フィールドに集合しているチームのロボットが試合できる状況であるかを確認してください。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試合ができるようであれば、２台故障</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(p18)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にある通り復帰できるまで</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秒ごとに１点が故障していないチームに入ります。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試合ができないのであれば、試合は行わず両チーム０点としてゲームを終了してください。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E102ED5D-BE79-4BB6-9256-A7B10C76F6FA}"/>
              </a:ext>
            </a:extLst>
          </p:cNvPr>
          <p:cNvGrpSpPr/>
          <p:nvPr/>
        </p:nvGrpSpPr>
        <p:grpSpPr>
          <a:xfrm>
            <a:off x="667368" y="5248951"/>
            <a:ext cx="4080566" cy="1025184"/>
            <a:chOff x="667567" y="5250182"/>
            <a:chExt cx="4081782" cy="1025489"/>
          </a:xfrm>
        </p:grpSpPr>
        <p:pic>
          <p:nvPicPr>
            <p:cNvPr id="21" name="図 20">
              <a:extLst>
                <a:ext uri="{FF2B5EF4-FFF2-40B4-BE49-F238E27FC236}">
                  <a16:creationId xmlns:a16="http://schemas.microsoft.com/office/drawing/2014/main" id="{4FBA321D-CB83-430D-92CA-56C978C67F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7567" y="5250182"/>
              <a:ext cx="777565" cy="903922"/>
            </a:xfrm>
            <a:prstGeom prst="rect">
              <a:avLst/>
            </a:prstGeom>
          </p:spPr>
        </p:pic>
        <p:grpSp>
          <p:nvGrpSpPr>
            <p:cNvPr id="27" name="グループ化 26">
              <a:extLst>
                <a:ext uri="{FF2B5EF4-FFF2-40B4-BE49-F238E27FC236}">
                  <a16:creationId xmlns:a16="http://schemas.microsoft.com/office/drawing/2014/main" id="{A5E76968-6108-554F-96D6-1AA40261C468}"/>
                </a:ext>
              </a:extLst>
            </p:cNvPr>
            <p:cNvGrpSpPr/>
            <p:nvPr/>
          </p:nvGrpSpPr>
          <p:grpSpPr>
            <a:xfrm>
              <a:off x="1368565" y="5293472"/>
              <a:ext cx="3380784" cy="982199"/>
              <a:chOff x="1964974" y="6304581"/>
              <a:chExt cx="3527727" cy="982199"/>
            </a:xfrm>
          </p:grpSpPr>
          <p:grpSp>
            <p:nvGrpSpPr>
              <p:cNvPr id="28" name="グループ化 27">
                <a:extLst>
                  <a:ext uri="{FF2B5EF4-FFF2-40B4-BE49-F238E27FC236}">
                    <a16:creationId xmlns:a16="http://schemas.microsoft.com/office/drawing/2014/main" id="{A9E129D7-AC82-C345-8473-F839EF1C7728}"/>
                  </a:ext>
                </a:extLst>
              </p:cNvPr>
              <p:cNvGrpSpPr/>
              <p:nvPr/>
            </p:nvGrpSpPr>
            <p:grpSpPr>
              <a:xfrm>
                <a:off x="1966913" y="6304581"/>
                <a:ext cx="3168967" cy="248619"/>
                <a:chOff x="1966913" y="6304581"/>
                <a:chExt cx="2498665" cy="248619"/>
              </a:xfrm>
            </p:grpSpPr>
            <p:sp>
              <p:nvSpPr>
                <p:cNvPr id="35" name="フリーフォーム 34">
                  <a:extLst>
                    <a:ext uri="{FF2B5EF4-FFF2-40B4-BE49-F238E27FC236}">
                      <a16:creationId xmlns:a16="http://schemas.microsoft.com/office/drawing/2014/main" id="{534ADC65-14DD-E14C-80CD-6B35AC2B489D}"/>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a:extLst>
                    <a:ext uri="{FF2B5EF4-FFF2-40B4-BE49-F238E27FC236}">
                      <a16:creationId xmlns:a16="http://schemas.microsoft.com/office/drawing/2014/main" id="{99CE000F-160C-A047-87AB-08ED6F7D9C4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ロボットの確認をします。一台ずつ少し動かしてみてください。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1949A1CD-C209-EC43-98F2-147D14BA9DB9}"/>
                  </a:ext>
                </a:extLst>
              </p:cNvPr>
              <p:cNvGrpSpPr/>
              <p:nvPr/>
            </p:nvGrpSpPr>
            <p:grpSpPr>
              <a:xfrm>
                <a:off x="1964974" y="6588943"/>
                <a:ext cx="3437934" cy="248619"/>
                <a:chOff x="1965384" y="6304581"/>
                <a:chExt cx="2710740" cy="248619"/>
              </a:xfrm>
            </p:grpSpPr>
            <p:sp>
              <p:nvSpPr>
                <p:cNvPr id="33" name="フリーフォーム 32">
                  <a:extLst>
                    <a:ext uri="{FF2B5EF4-FFF2-40B4-BE49-F238E27FC236}">
                      <a16:creationId xmlns:a16="http://schemas.microsoft.com/office/drawing/2014/main" id="{E68A39BC-6E3C-F146-848A-180B8AAD4B55}"/>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a:extLst>
                    <a:ext uri="{FF2B5EF4-FFF2-40B4-BE49-F238E27FC236}">
                      <a16:creationId xmlns:a16="http://schemas.microsoft.com/office/drawing/2014/main" id="{E6F8B658-DDF6-434F-8C38-0F638E29EAA5}"/>
                    </a:ext>
                  </a:extLst>
                </p:cNvPr>
                <p:cNvSpPr/>
                <p:nvPr/>
              </p:nvSpPr>
              <p:spPr>
                <a:xfrm>
                  <a:off x="2121758" y="6304581"/>
                  <a:ext cx="2554366"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試合続行不可の場合</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ロボットがボールに反応しません。</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F8756DC7-407F-C342-9CC8-FCE67CAF493D}"/>
                  </a:ext>
                </a:extLst>
              </p:cNvPr>
              <p:cNvGrpSpPr/>
              <p:nvPr/>
            </p:nvGrpSpPr>
            <p:grpSpPr>
              <a:xfrm>
                <a:off x="1966913" y="6876975"/>
                <a:ext cx="3525788" cy="409805"/>
                <a:chOff x="1966913" y="6304581"/>
                <a:chExt cx="2780011" cy="409805"/>
              </a:xfrm>
            </p:grpSpPr>
            <p:sp>
              <p:nvSpPr>
                <p:cNvPr id="31" name="フリーフォーム 30">
                  <a:extLst>
                    <a:ext uri="{FF2B5EF4-FFF2-40B4-BE49-F238E27FC236}">
                      <a16:creationId xmlns:a16="http://schemas.microsoft.com/office/drawing/2014/main" id="{95FAB833-1E7F-4347-92B2-99B7A76E01BB}"/>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a:extLst>
                    <a:ext uri="{FF2B5EF4-FFF2-40B4-BE49-F238E27FC236}">
                      <a16:creationId xmlns:a16="http://schemas.microsoft.com/office/drawing/2014/main" id="{C2FF7BD2-2F94-454C-87E1-C53713DC3D83}"/>
                    </a:ext>
                  </a:extLst>
                </p:cNvPr>
                <p:cNvSpPr/>
                <p:nvPr/>
              </p:nvSpPr>
              <p:spPr>
                <a:xfrm>
                  <a:off x="2121759" y="6304581"/>
                  <a:ext cx="2625165" cy="409805"/>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試合続行不可の場合</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すべてのロボットがボールに反応しないので、試合を終了します。</a:t>
                  </a:r>
                  <a:endPar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sp>
        <p:nvSpPr>
          <p:cNvPr id="7" name="角丸四角形 6">
            <a:extLst>
              <a:ext uri="{FF2B5EF4-FFF2-40B4-BE49-F238E27FC236}">
                <a16:creationId xmlns:a16="http://schemas.microsoft.com/office/drawing/2014/main" id="{E7EE2BB0-8949-31C1-E3AB-A449948113D7}"/>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FCF40B22-6A9A-F3D1-E7E2-578A612F7A2C}"/>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62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7</a:t>
            </a:fld>
            <a:endParaRPr lang="ja-JP" altLang="en-US"/>
          </a:p>
        </p:txBody>
      </p:sp>
      <p:sp>
        <p:nvSpPr>
          <p:cNvPr id="9" name="タイトル プレースホルダ 1"/>
          <p:cNvSpPr txBox="1">
            <a:spLocks/>
          </p:cNvSpPr>
          <p:nvPr/>
        </p:nvSpPr>
        <p:spPr bwMode="gray">
          <a:xfrm>
            <a:off x="432242" y="395115"/>
            <a:ext cx="4415678"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360255">
              <a:tabLst>
                <a:tab pos="444367" algn="l"/>
              </a:tabLst>
            </a:pPr>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キックオフ時の故障・遅刻</a:t>
            </a:r>
            <a:endParaRPr lang="en-US" altLang="ja-JP" sz="1999" b="1" dirty="0">
              <a:solidFill>
                <a:srgbClr val="008E2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p:cNvSpPr txBox="1"/>
          <p:nvPr/>
        </p:nvSpPr>
        <p:spPr>
          <a:xfrm>
            <a:off x="431417" y="797080"/>
            <a:ext cx="4416502" cy="3012676"/>
          </a:xfrm>
          <a:prstGeom prst="rect">
            <a:avLst/>
          </a:prstGeom>
          <a:noFill/>
        </p:spPr>
        <p:txBody>
          <a:bodyPr wrap="square" rtlCol="0">
            <a:noAutofit/>
          </a:bodyPr>
          <a:lstStyle/>
          <a:p>
            <a:pPr defTabSz="360255">
              <a:lnSpc>
                <a:spcPct val="150000"/>
              </a:lnSpc>
              <a:tabLst>
                <a:tab pos="444367" algn="l"/>
              </a:tabLs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キックオフ時の故障</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キックオフ時に、以下の状態にあるロボットは故障とみなします。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試合開始と同時にペナルティ時間の計測を行ってください。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ロボットが動かせる状態ではない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ロボットが車検を通過できていない（車検証にサインがない）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その時点のロボットが車両規定を満たしていない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ロボットの電池交換・キャリブレーション等を済ませていない</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スイッチのフライングや押しそこねがあった</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endParaRPr lang="en-US" altLang="ja-JP" sz="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また、キックオフ時に同じチームのロボット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台ともが故障（上記の状態）の場合でも、試合時間の計測を開始してください。ただし相手側のロボットは動作させずにゲームは中断します。その後も、最低でも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台のロボットが試合に参加できる様になるまでは</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ごとに相手に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点加算します。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a:extLst>
              <a:ext uri="{FF2B5EF4-FFF2-40B4-BE49-F238E27FC236}">
                <a16:creationId xmlns:a16="http://schemas.microsoft.com/office/drawing/2014/main" id="{CBD5E3C2-D382-4A23-9CF2-48F9311535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4645" y="3770147"/>
            <a:ext cx="777333" cy="903653"/>
          </a:xfrm>
          <a:prstGeom prst="rect">
            <a:avLst/>
          </a:prstGeom>
        </p:spPr>
      </p:pic>
      <p:grpSp>
        <p:nvGrpSpPr>
          <p:cNvPr id="24" name="グループ化 23">
            <a:extLst>
              <a:ext uri="{FF2B5EF4-FFF2-40B4-BE49-F238E27FC236}">
                <a16:creationId xmlns:a16="http://schemas.microsoft.com/office/drawing/2014/main" id="{133CDEF1-D058-43D0-A6F5-2A86B3F68426}"/>
              </a:ext>
            </a:extLst>
          </p:cNvPr>
          <p:cNvGrpSpPr/>
          <p:nvPr/>
        </p:nvGrpSpPr>
        <p:grpSpPr>
          <a:xfrm>
            <a:off x="1459714" y="3729975"/>
            <a:ext cx="3455186" cy="820768"/>
            <a:chOff x="1964974" y="6304581"/>
            <a:chExt cx="3606437" cy="821013"/>
          </a:xfrm>
        </p:grpSpPr>
        <p:grpSp>
          <p:nvGrpSpPr>
            <p:cNvPr id="25" name="グループ化 24">
              <a:extLst>
                <a:ext uri="{FF2B5EF4-FFF2-40B4-BE49-F238E27FC236}">
                  <a16:creationId xmlns:a16="http://schemas.microsoft.com/office/drawing/2014/main" id="{7D3702FE-3638-41F4-8CB8-1ECAA5D376C5}"/>
                </a:ext>
              </a:extLst>
            </p:cNvPr>
            <p:cNvGrpSpPr/>
            <p:nvPr/>
          </p:nvGrpSpPr>
          <p:grpSpPr>
            <a:xfrm>
              <a:off x="1966913" y="6304581"/>
              <a:ext cx="3168967" cy="248619"/>
              <a:chOff x="1966913" y="6304581"/>
              <a:chExt cx="2498665" cy="248619"/>
            </a:xfrm>
          </p:grpSpPr>
          <p:sp>
            <p:nvSpPr>
              <p:cNvPr id="32" name="フリーフォーム 17">
                <a:extLst>
                  <a:ext uri="{FF2B5EF4-FFF2-40B4-BE49-F238E27FC236}">
                    <a16:creationId xmlns:a16="http://schemas.microsoft.com/office/drawing/2014/main" id="{9A396E84-B9FF-4C04-AD89-F850209E144C}"/>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18">
                <a:extLst>
                  <a:ext uri="{FF2B5EF4-FFF2-40B4-BE49-F238E27FC236}">
                    <a16:creationId xmlns:a16="http://schemas.microsoft.com/office/drawing/2014/main" id="{62DE6BFF-E78F-493D-A864-AE8900E5288D}"/>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開始時刻となりましたので●●対▲▲の試合をはじめます。</a:t>
                </a:r>
              </a:p>
            </p:txBody>
          </p:sp>
        </p:grpSp>
        <p:grpSp>
          <p:nvGrpSpPr>
            <p:cNvPr id="26" name="グループ化 25">
              <a:extLst>
                <a:ext uri="{FF2B5EF4-FFF2-40B4-BE49-F238E27FC236}">
                  <a16:creationId xmlns:a16="http://schemas.microsoft.com/office/drawing/2014/main" id="{C92D9B38-B57E-492E-9A0F-511BA7268356}"/>
                </a:ext>
              </a:extLst>
            </p:cNvPr>
            <p:cNvGrpSpPr/>
            <p:nvPr/>
          </p:nvGrpSpPr>
          <p:grpSpPr>
            <a:xfrm>
              <a:off x="1964974" y="6588943"/>
              <a:ext cx="3247105" cy="248619"/>
              <a:chOff x="1965384" y="6304581"/>
              <a:chExt cx="2560275" cy="248619"/>
            </a:xfrm>
          </p:grpSpPr>
          <p:sp>
            <p:nvSpPr>
              <p:cNvPr id="30" name="フリーフォーム 15">
                <a:extLst>
                  <a:ext uri="{FF2B5EF4-FFF2-40B4-BE49-F238E27FC236}">
                    <a16:creationId xmlns:a16="http://schemas.microsoft.com/office/drawing/2014/main" id="{A7CFB8F9-6C94-40AE-AA51-FCC159DEAC11}"/>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6">
                <a:extLst>
                  <a:ext uri="{FF2B5EF4-FFF2-40B4-BE49-F238E27FC236}">
                    <a16:creationId xmlns:a16="http://schemas.microsoft.com/office/drawing/2014/main" id="{B31FD678-1ED3-4C91-8202-72DB61CE47EC}"/>
                  </a:ext>
                </a:extLst>
              </p:cNvPr>
              <p:cNvSpPr/>
              <p:nvPr/>
            </p:nvSpPr>
            <p:spPr>
              <a:xfrm>
                <a:off x="2121758" y="6304581"/>
                <a:ext cx="2403901"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台とも故障</a:t>
                </a:r>
                <a:r>
                  <a:rPr lang="ja-JP" altLang="en-US" sz="1050" b="1">
                    <a:solidFill>
                      <a:prstClr val="white"/>
                    </a:solidFill>
                    <a:latin typeface="Meiryo UI" panose="020B0604030504040204" pitchFamily="50" charset="-128"/>
                    <a:ea typeface="Meiryo UI" panose="020B0604030504040204" pitchFamily="50" charset="-128"/>
                    <a:cs typeface="Meiryo UI" panose="020B0604030504040204" pitchFamily="50" charset="-128"/>
                  </a:rPr>
                  <a:t>です。今から計測を始めます。</a:t>
                </a: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5A8BC1F3-F284-4B4A-BA89-3D1137A9FB1E}"/>
                </a:ext>
              </a:extLst>
            </p:cNvPr>
            <p:cNvGrpSpPr/>
            <p:nvPr/>
          </p:nvGrpSpPr>
          <p:grpSpPr>
            <a:xfrm>
              <a:off x="1966913" y="6876975"/>
              <a:ext cx="3604498" cy="248619"/>
              <a:chOff x="1966913" y="6304581"/>
              <a:chExt cx="2842072" cy="248619"/>
            </a:xfrm>
          </p:grpSpPr>
          <p:sp>
            <p:nvSpPr>
              <p:cNvPr id="28" name="フリーフォーム 13">
                <a:extLst>
                  <a:ext uri="{FF2B5EF4-FFF2-40B4-BE49-F238E27FC236}">
                    <a16:creationId xmlns:a16="http://schemas.microsoft.com/office/drawing/2014/main" id="{69A87567-35A8-428F-8BCF-E46ADA564E18}"/>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4">
                <a:extLst>
                  <a:ext uri="{FF2B5EF4-FFF2-40B4-BE49-F238E27FC236}">
                    <a16:creationId xmlns:a16="http://schemas.microsoft.com/office/drawing/2014/main" id="{CF990D42-1856-470C-A016-7E04C7B970BF}"/>
                  </a:ext>
                </a:extLst>
              </p:cNvPr>
              <p:cNvSpPr/>
              <p:nvPr/>
            </p:nvSpPr>
            <p:spPr>
              <a:xfrm>
                <a:off x="2121758" y="6304581"/>
                <a:ext cx="2687227"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試合時間の計測を開始し、</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秒ごとに</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点を相手に追加します。</a:t>
                </a:r>
              </a:p>
            </p:txBody>
          </p:sp>
        </p:grpSp>
      </p:grpSp>
      <p:sp>
        <p:nvSpPr>
          <p:cNvPr id="18" name="テキスト ボックス 17">
            <a:extLst>
              <a:ext uri="{FF2B5EF4-FFF2-40B4-BE49-F238E27FC236}">
                <a16:creationId xmlns:a16="http://schemas.microsoft.com/office/drawing/2014/main" id="{464D10DB-F98D-49B7-B2B8-6783778EB6CD}"/>
              </a:ext>
            </a:extLst>
          </p:cNvPr>
          <p:cNvSpPr txBox="1"/>
          <p:nvPr/>
        </p:nvSpPr>
        <p:spPr>
          <a:xfrm>
            <a:off x="432243" y="4597601"/>
            <a:ext cx="4416502" cy="2384255"/>
          </a:xfrm>
          <a:prstGeom prst="rect">
            <a:avLst/>
          </a:prstGeom>
          <a:noFill/>
        </p:spPr>
        <p:txBody>
          <a:bodyPr wrap="square" rtlCol="0">
            <a:noAutofit/>
          </a:bodyPr>
          <a:lstStyle/>
          <a:p>
            <a:pPr>
              <a:lnSpc>
                <a:spcPct val="150000"/>
              </a:lnSpc>
              <a:tabLst>
                <a:tab pos="444367" algn="l"/>
              </a:tabLs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遅刻</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試合開始時刻になっても、ロボットを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台もフィールドに持参できなかったチームは遅刻となります。レフリーは宣言し、試合時間の計測を開始してください。その後も、最低でも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台のロボットが試合に参加できる様になるまでは</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以降</a:t>
            </a:r>
            <a:r>
              <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秒経過</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ごとに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点を相手チームに与えます。</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台でもロボットがフィールドに到着した時点で遅刻状態は解除とし、すぐにキックオフを行ってください。詳しくは日本語版ルール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項を確認してください。</a:t>
            </a:r>
          </a:p>
          <a:p>
            <a:pPr>
              <a:lnSpc>
                <a:spcPct val="150000"/>
              </a:lnSpc>
              <a:tabLst>
                <a:tab pos="444367" algn="l"/>
              </a:tabLst>
            </a:pP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a:extLst>
              <a:ext uri="{FF2B5EF4-FFF2-40B4-BE49-F238E27FC236}">
                <a16:creationId xmlns:a16="http://schemas.microsoft.com/office/drawing/2014/main" id="{DD0F82E1-43A8-4AC7-A2BA-25596C6883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925" y="6372673"/>
            <a:ext cx="777333" cy="903653"/>
          </a:xfrm>
          <a:prstGeom prst="rect">
            <a:avLst/>
          </a:prstGeom>
        </p:spPr>
      </p:pic>
      <p:grpSp>
        <p:nvGrpSpPr>
          <p:cNvPr id="21" name="グループ化 20">
            <a:extLst>
              <a:ext uri="{FF2B5EF4-FFF2-40B4-BE49-F238E27FC236}">
                <a16:creationId xmlns:a16="http://schemas.microsoft.com/office/drawing/2014/main" id="{9696CD8C-9B34-4AE6-9A1F-D3875E8102E1}"/>
              </a:ext>
            </a:extLst>
          </p:cNvPr>
          <p:cNvGrpSpPr/>
          <p:nvPr/>
        </p:nvGrpSpPr>
        <p:grpSpPr>
          <a:xfrm>
            <a:off x="1459714" y="6314298"/>
            <a:ext cx="3037921" cy="1069313"/>
            <a:chOff x="1460149" y="2906475"/>
            <a:chExt cx="3038826" cy="1069632"/>
          </a:xfrm>
        </p:grpSpPr>
        <p:grpSp>
          <p:nvGrpSpPr>
            <p:cNvPr id="23" name="グループ化 22">
              <a:extLst>
                <a:ext uri="{FF2B5EF4-FFF2-40B4-BE49-F238E27FC236}">
                  <a16:creationId xmlns:a16="http://schemas.microsoft.com/office/drawing/2014/main" id="{147CBF05-0FC9-4063-845E-2A6D64F25A55}"/>
                </a:ext>
              </a:extLst>
            </p:cNvPr>
            <p:cNvGrpSpPr/>
            <p:nvPr/>
          </p:nvGrpSpPr>
          <p:grpSpPr>
            <a:xfrm>
              <a:off x="1462007" y="2906475"/>
              <a:ext cx="3036968" cy="248619"/>
              <a:chOff x="1966913" y="6304581"/>
              <a:chExt cx="2498665" cy="248619"/>
            </a:xfrm>
          </p:grpSpPr>
          <p:sp>
            <p:nvSpPr>
              <p:cNvPr id="40" name="フリーフォーム 30">
                <a:extLst>
                  <a:ext uri="{FF2B5EF4-FFF2-40B4-BE49-F238E27FC236}">
                    <a16:creationId xmlns:a16="http://schemas.microsoft.com/office/drawing/2014/main" id="{2403B7FB-8910-4778-8044-51D245A544AB}"/>
                  </a:ext>
                </a:extLst>
              </p:cNvPr>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31">
                <a:extLst>
                  <a:ext uri="{FF2B5EF4-FFF2-40B4-BE49-F238E27FC236}">
                    <a16:creationId xmlns:a16="http://schemas.microsoft.com/office/drawing/2014/main" id="{68AA524E-80C4-481F-AAF8-813AF067E8D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開始時刻となりましたので●●対▲▲の試合をはじめます。</a:t>
                </a:r>
              </a:p>
            </p:txBody>
          </p:sp>
        </p:grpSp>
        <p:grpSp>
          <p:nvGrpSpPr>
            <p:cNvPr id="34" name="グループ化 33">
              <a:extLst>
                <a:ext uri="{FF2B5EF4-FFF2-40B4-BE49-F238E27FC236}">
                  <a16:creationId xmlns:a16="http://schemas.microsoft.com/office/drawing/2014/main" id="{DFE0BB84-AD39-4046-A56D-4DFAF90AA60E}"/>
                </a:ext>
              </a:extLst>
            </p:cNvPr>
            <p:cNvGrpSpPr/>
            <p:nvPr/>
          </p:nvGrpSpPr>
          <p:grpSpPr>
            <a:xfrm>
              <a:off x="1460149" y="3213697"/>
              <a:ext cx="3038826" cy="466763"/>
              <a:chOff x="1965384" y="6304581"/>
              <a:chExt cx="2500194" cy="466763"/>
            </a:xfrm>
          </p:grpSpPr>
          <p:sp>
            <p:nvSpPr>
              <p:cNvPr id="38" name="フリーフォーム 28">
                <a:extLst>
                  <a:ext uri="{FF2B5EF4-FFF2-40B4-BE49-F238E27FC236}">
                    <a16:creationId xmlns:a16="http://schemas.microsoft.com/office/drawing/2014/main" id="{F54D62CF-CABA-4ADE-8F5C-4B02F6154EF3}"/>
                  </a:ext>
                </a:extLst>
              </p:cNvPr>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9">
                <a:extLst>
                  <a:ext uri="{FF2B5EF4-FFF2-40B4-BE49-F238E27FC236}">
                    <a16:creationId xmlns:a16="http://schemas.microsoft.com/office/drawing/2014/main" id="{F8C8578D-1380-4C68-83EA-7E82F83E4283}"/>
                  </a:ext>
                </a:extLst>
              </p:cNvPr>
              <p:cNvSpPr/>
              <p:nvPr/>
            </p:nvSpPr>
            <p:spPr>
              <a:xfrm>
                <a:off x="2121758" y="6304581"/>
                <a:ext cx="2343820" cy="466763"/>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●●チームはロボットが</a:t>
                </a:r>
                <a:r>
                  <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台ともいません。</a:t>
                </a:r>
                <a:endParaRPr lang="en-US" altLang="ja-JP"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したがって遅刻とみなし、今から計測を始めます。</a:t>
                </a:r>
              </a:p>
            </p:txBody>
          </p:sp>
        </p:grpSp>
        <p:grpSp>
          <p:nvGrpSpPr>
            <p:cNvPr id="35" name="グループ化 34">
              <a:extLst>
                <a:ext uri="{FF2B5EF4-FFF2-40B4-BE49-F238E27FC236}">
                  <a16:creationId xmlns:a16="http://schemas.microsoft.com/office/drawing/2014/main" id="{D86F1706-72D1-4E73-AEC3-4856A59C13DC}"/>
                </a:ext>
              </a:extLst>
            </p:cNvPr>
            <p:cNvGrpSpPr/>
            <p:nvPr/>
          </p:nvGrpSpPr>
          <p:grpSpPr>
            <a:xfrm>
              <a:off x="1462007" y="3727488"/>
              <a:ext cx="3036968" cy="248619"/>
              <a:chOff x="1966913" y="6304581"/>
              <a:chExt cx="2498665" cy="248619"/>
            </a:xfrm>
          </p:grpSpPr>
          <p:sp>
            <p:nvSpPr>
              <p:cNvPr id="36" name="フリーフォーム 26">
                <a:extLst>
                  <a:ext uri="{FF2B5EF4-FFF2-40B4-BE49-F238E27FC236}">
                    <a16:creationId xmlns:a16="http://schemas.microsoft.com/office/drawing/2014/main" id="{04473292-F324-44B1-B62C-D7EEDC374387}"/>
                  </a:ext>
                </a:extLst>
              </p:cNvPr>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27">
                <a:extLst>
                  <a:ext uri="{FF2B5EF4-FFF2-40B4-BE49-F238E27FC236}">
                    <a16:creationId xmlns:a16="http://schemas.microsoft.com/office/drawing/2014/main" id="{4BBDFA82-153A-4686-8F34-265A711FF088}"/>
                  </a:ext>
                </a:extLst>
              </p:cNvPr>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試合時間の計測を開始し、</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秒ごとに</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点を追加します。</a:t>
                </a:r>
              </a:p>
            </p:txBody>
          </p:sp>
        </p:grpSp>
      </p:grpSp>
      <p:sp>
        <p:nvSpPr>
          <p:cNvPr id="6" name="角丸四角形 5">
            <a:extLst>
              <a:ext uri="{FF2B5EF4-FFF2-40B4-BE49-F238E27FC236}">
                <a16:creationId xmlns:a16="http://schemas.microsoft.com/office/drawing/2014/main" id="{9360B612-36F8-EE6C-B81E-2087E26B8928}"/>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a:extLst>
              <a:ext uri="{FF2B5EF4-FFF2-40B4-BE49-F238E27FC236}">
                <a16:creationId xmlns:a16="http://schemas.microsoft.com/office/drawing/2014/main" id="{6B073DE6-6B66-21B1-6701-5A79337E4DD7}"/>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13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AC29C59-87FF-4E5A-3873-F53D73262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699" y="1816131"/>
            <a:ext cx="2853589" cy="1791952"/>
          </a:xfrm>
          <a:prstGeom prst="rect">
            <a:avLst/>
          </a:prstGeom>
        </p:spPr>
      </p:pic>
      <p:sp>
        <p:nvSpPr>
          <p:cNvPr id="16" name="フリーフォーム: 図形 15">
            <a:extLst>
              <a:ext uri="{FF2B5EF4-FFF2-40B4-BE49-F238E27FC236}">
                <a16:creationId xmlns:a16="http://schemas.microsoft.com/office/drawing/2014/main" id="{F6C23303-6EDE-6F95-CE4E-8DBC9D275F87}"/>
              </a:ext>
            </a:extLst>
          </p:cNvPr>
          <p:cNvSpPr/>
          <p:nvPr/>
        </p:nvSpPr>
        <p:spPr>
          <a:xfrm>
            <a:off x="1461572" y="2022915"/>
            <a:ext cx="1178921" cy="1387960"/>
          </a:xfrm>
          <a:custGeom>
            <a:avLst/>
            <a:gdLst>
              <a:gd name="connsiteX0" fmla="*/ 0 w 1178921"/>
              <a:gd name="connsiteY0" fmla="*/ 0 h 1387960"/>
              <a:gd name="connsiteX1" fmla="*/ 1178921 w 1178921"/>
              <a:gd name="connsiteY1" fmla="*/ 0 h 1387960"/>
              <a:gd name="connsiteX2" fmla="*/ 1178921 w 1178921"/>
              <a:gd name="connsiteY2" fmla="*/ 1387960 h 1387960"/>
              <a:gd name="connsiteX3" fmla="*/ 0 w 1178921"/>
              <a:gd name="connsiteY3" fmla="*/ 1387960 h 1387960"/>
              <a:gd name="connsiteX4" fmla="*/ 0 w 1178921"/>
              <a:gd name="connsiteY4" fmla="*/ 1101954 h 1387960"/>
              <a:gd name="connsiteX5" fmla="*/ 6802 w 1178921"/>
              <a:gd name="connsiteY5" fmla="*/ 1103327 h 1387960"/>
              <a:gd name="connsiteX6" fmla="*/ 175538 w 1178921"/>
              <a:gd name="connsiteY6" fmla="*/ 1103327 h 1387960"/>
              <a:gd name="connsiteX7" fmla="*/ 298411 w 1178921"/>
              <a:gd name="connsiteY7" fmla="*/ 980454 h 1387960"/>
              <a:gd name="connsiteX8" fmla="*/ 298411 w 1178921"/>
              <a:gd name="connsiteY8" fmla="*/ 404050 h 1387960"/>
              <a:gd name="connsiteX9" fmla="*/ 175538 w 1178921"/>
              <a:gd name="connsiteY9" fmla="*/ 281177 h 1387960"/>
              <a:gd name="connsiteX10" fmla="*/ 6802 w 1178921"/>
              <a:gd name="connsiteY10" fmla="*/ 281177 h 1387960"/>
              <a:gd name="connsiteX11" fmla="*/ 0 w 1178921"/>
              <a:gd name="connsiteY11" fmla="*/ 282550 h 1387960"/>
              <a:gd name="connsiteX12" fmla="*/ 0 w 1178921"/>
              <a:gd name="connsiteY12" fmla="*/ 0 h 13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921" h="1387960">
                <a:moveTo>
                  <a:pt x="0" y="0"/>
                </a:moveTo>
                <a:lnTo>
                  <a:pt x="1178921" y="0"/>
                </a:lnTo>
                <a:lnTo>
                  <a:pt x="1178921" y="1387960"/>
                </a:lnTo>
                <a:lnTo>
                  <a:pt x="0" y="1387960"/>
                </a:lnTo>
                <a:lnTo>
                  <a:pt x="0" y="1101954"/>
                </a:lnTo>
                <a:lnTo>
                  <a:pt x="6802" y="1103327"/>
                </a:lnTo>
                <a:lnTo>
                  <a:pt x="175538" y="1103327"/>
                </a:lnTo>
                <a:cubicBezTo>
                  <a:pt x="243399" y="1103327"/>
                  <a:pt x="298411" y="1048315"/>
                  <a:pt x="298411" y="980454"/>
                </a:cubicBezTo>
                <a:lnTo>
                  <a:pt x="298411" y="404050"/>
                </a:lnTo>
                <a:cubicBezTo>
                  <a:pt x="298411" y="336189"/>
                  <a:pt x="243399" y="281177"/>
                  <a:pt x="175538" y="281177"/>
                </a:cubicBezTo>
                <a:lnTo>
                  <a:pt x="6802" y="281177"/>
                </a:lnTo>
                <a:lnTo>
                  <a:pt x="0" y="282550"/>
                </a:lnTo>
                <a:lnTo>
                  <a:pt x="0" y="0"/>
                </a:lnTo>
                <a:close/>
              </a:path>
            </a:pathLst>
          </a:custGeom>
          <a:solidFill>
            <a:schemeClr val="accent1">
              <a:alpha val="50000"/>
            </a:schemeClr>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1" name="フリーフォーム: 図形 20">
            <a:extLst>
              <a:ext uri="{FF2B5EF4-FFF2-40B4-BE49-F238E27FC236}">
                <a16:creationId xmlns:a16="http://schemas.microsoft.com/office/drawing/2014/main" id="{75A55563-59F2-56E2-CCD0-628B9DB3FDAA}"/>
              </a:ext>
            </a:extLst>
          </p:cNvPr>
          <p:cNvSpPr/>
          <p:nvPr/>
        </p:nvSpPr>
        <p:spPr>
          <a:xfrm>
            <a:off x="2662378" y="2018127"/>
            <a:ext cx="1178921" cy="1387960"/>
          </a:xfrm>
          <a:custGeom>
            <a:avLst/>
            <a:gdLst>
              <a:gd name="connsiteX0" fmla="*/ 0 w 1178921"/>
              <a:gd name="connsiteY0" fmla="*/ 0 h 1387960"/>
              <a:gd name="connsiteX1" fmla="*/ 1178921 w 1178921"/>
              <a:gd name="connsiteY1" fmla="*/ 0 h 1387960"/>
              <a:gd name="connsiteX2" fmla="*/ 1178921 w 1178921"/>
              <a:gd name="connsiteY2" fmla="*/ 282550 h 1387960"/>
              <a:gd name="connsiteX3" fmla="*/ 1172119 w 1178921"/>
              <a:gd name="connsiteY3" fmla="*/ 281177 h 1387960"/>
              <a:gd name="connsiteX4" fmla="*/ 1003383 w 1178921"/>
              <a:gd name="connsiteY4" fmla="*/ 281177 h 1387960"/>
              <a:gd name="connsiteX5" fmla="*/ 880510 w 1178921"/>
              <a:gd name="connsiteY5" fmla="*/ 404050 h 1387960"/>
              <a:gd name="connsiteX6" fmla="*/ 880510 w 1178921"/>
              <a:gd name="connsiteY6" fmla="*/ 980454 h 1387960"/>
              <a:gd name="connsiteX7" fmla="*/ 1003383 w 1178921"/>
              <a:gd name="connsiteY7" fmla="*/ 1103327 h 1387960"/>
              <a:gd name="connsiteX8" fmla="*/ 1172119 w 1178921"/>
              <a:gd name="connsiteY8" fmla="*/ 1103327 h 1387960"/>
              <a:gd name="connsiteX9" fmla="*/ 1178921 w 1178921"/>
              <a:gd name="connsiteY9" fmla="*/ 1101954 h 1387960"/>
              <a:gd name="connsiteX10" fmla="*/ 1178921 w 1178921"/>
              <a:gd name="connsiteY10" fmla="*/ 1387960 h 1387960"/>
              <a:gd name="connsiteX11" fmla="*/ 0 w 1178921"/>
              <a:gd name="connsiteY11" fmla="*/ 1387960 h 1387960"/>
              <a:gd name="connsiteX12" fmla="*/ 0 w 1178921"/>
              <a:gd name="connsiteY12" fmla="*/ 973446 h 1387960"/>
              <a:gd name="connsiteX13" fmla="*/ 7221 w 1178921"/>
              <a:gd name="connsiteY13" fmla="*/ 974109 h 1387960"/>
              <a:gd name="connsiteX14" fmla="*/ 302916 w 1178921"/>
              <a:gd name="connsiteY14" fmla="*/ 704807 h 1387960"/>
              <a:gd name="connsiteX15" fmla="*/ 7221 w 1178921"/>
              <a:gd name="connsiteY15" fmla="*/ 435505 h 1387960"/>
              <a:gd name="connsiteX16" fmla="*/ 0 w 1178921"/>
              <a:gd name="connsiteY16" fmla="*/ 436168 h 1387960"/>
              <a:gd name="connsiteX17" fmla="*/ 0 w 1178921"/>
              <a:gd name="connsiteY17" fmla="*/ 0 h 13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921" h="1387960">
                <a:moveTo>
                  <a:pt x="0" y="0"/>
                </a:moveTo>
                <a:lnTo>
                  <a:pt x="1178921" y="0"/>
                </a:lnTo>
                <a:lnTo>
                  <a:pt x="1178921" y="282550"/>
                </a:lnTo>
                <a:lnTo>
                  <a:pt x="1172119" y="281177"/>
                </a:lnTo>
                <a:lnTo>
                  <a:pt x="1003383" y="281177"/>
                </a:lnTo>
                <a:cubicBezTo>
                  <a:pt x="935522" y="281177"/>
                  <a:pt x="880510" y="336189"/>
                  <a:pt x="880510" y="404050"/>
                </a:cubicBezTo>
                <a:lnTo>
                  <a:pt x="880510" y="980454"/>
                </a:lnTo>
                <a:cubicBezTo>
                  <a:pt x="880510" y="1048315"/>
                  <a:pt x="935522" y="1103327"/>
                  <a:pt x="1003383" y="1103327"/>
                </a:cubicBezTo>
                <a:lnTo>
                  <a:pt x="1172119" y="1103327"/>
                </a:lnTo>
                <a:lnTo>
                  <a:pt x="1178921" y="1101954"/>
                </a:lnTo>
                <a:lnTo>
                  <a:pt x="1178921" y="1387960"/>
                </a:lnTo>
                <a:lnTo>
                  <a:pt x="0" y="1387960"/>
                </a:lnTo>
                <a:lnTo>
                  <a:pt x="0" y="973446"/>
                </a:lnTo>
                <a:lnTo>
                  <a:pt x="7221" y="974109"/>
                </a:lnTo>
                <a:cubicBezTo>
                  <a:pt x="170529" y="974109"/>
                  <a:pt x="302916" y="853538"/>
                  <a:pt x="302916" y="704807"/>
                </a:cubicBezTo>
                <a:cubicBezTo>
                  <a:pt x="302916" y="556076"/>
                  <a:pt x="170529" y="435505"/>
                  <a:pt x="7221" y="435505"/>
                </a:cubicBezTo>
                <a:lnTo>
                  <a:pt x="0" y="436168"/>
                </a:lnTo>
                <a:lnTo>
                  <a:pt x="0" y="0"/>
                </a:lnTo>
                <a:close/>
              </a:path>
            </a:pathLst>
          </a:custGeom>
          <a:solidFill>
            <a:srgbClr val="FFC000">
              <a:alpha val="50000"/>
            </a:srgbClr>
          </a:solidFill>
          <a:ln>
            <a:solidFill>
              <a:srgbClr val="FF8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11" name="図 10">
            <a:extLst>
              <a:ext uri="{FF2B5EF4-FFF2-40B4-BE49-F238E27FC236}">
                <a16:creationId xmlns:a16="http://schemas.microsoft.com/office/drawing/2014/main" id="{2B4F4C20-7B34-4921-B7F3-AEC00B99C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908" y="951364"/>
            <a:ext cx="591429" cy="925714"/>
          </a:xfrm>
          <a:prstGeom prst="rect">
            <a:avLst/>
          </a:prstGeom>
        </p:spPr>
      </p:pic>
      <p:pic>
        <p:nvPicPr>
          <p:cNvPr id="49" name="図 48">
            <a:extLst>
              <a:ext uri="{FF2B5EF4-FFF2-40B4-BE49-F238E27FC236}">
                <a16:creationId xmlns:a16="http://schemas.microsoft.com/office/drawing/2014/main" id="{03D7287E-AE9B-4677-8CE6-0F4E30CE34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8925" y="6172356"/>
            <a:ext cx="777333" cy="903653"/>
          </a:xfrm>
          <a:prstGeom prst="rect">
            <a:avLst/>
          </a:prstGeom>
        </p:spPr>
      </p:pic>
      <p:pic>
        <p:nvPicPr>
          <p:cNvPr id="3" name="図 2">
            <a:extLst>
              <a:ext uri="{FF2B5EF4-FFF2-40B4-BE49-F238E27FC236}">
                <a16:creationId xmlns:a16="http://schemas.microsoft.com/office/drawing/2014/main" id="{59C67F8C-6A79-40D7-B5FB-2C0D45DB5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30" y="1994109"/>
            <a:ext cx="591429" cy="925714"/>
          </a:xfrm>
          <a:prstGeom prst="rect">
            <a:avLst/>
          </a:prstGeom>
        </p:spPr>
      </p:pic>
      <p:pic>
        <p:nvPicPr>
          <p:cNvPr id="7" name="図 6">
            <a:extLst>
              <a:ext uri="{FF2B5EF4-FFF2-40B4-BE49-F238E27FC236}">
                <a16:creationId xmlns:a16="http://schemas.microsoft.com/office/drawing/2014/main" id="{16E67C88-99D1-41D6-B229-66A35F350A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6492" y="2022915"/>
            <a:ext cx="591429" cy="925714"/>
          </a:xfrm>
          <a:prstGeom prst="rect">
            <a:avLst/>
          </a:prstGeom>
        </p:spPr>
      </p:pic>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8</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キックオフ</a:t>
            </a:r>
          </a:p>
        </p:txBody>
      </p:sp>
      <p:sp>
        <p:nvSpPr>
          <p:cNvPr id="10" name="テキスト ボックス 9"/>
          <p:cNvSpPr txBox="1"/>
          <p:nvPr/>
        </p:nvSpPr>
        <p:spPr>
          <a:xfrm>
            <a:off x="432243" y="3896823"/>
            <a:ext cx="4416502" cy="2168579"/>
          </a:xfrm>
          <a:prstGeom prst="rect">
            <a:avLst/>
          </a:prstGeom>
          <a:noFill/>
        </p:spPr>
        <p:txBody>
          <a:bodyPr wrap="square" rtlCol="0">
            <a:noAutofit/>
          </a:bodyPr>
          <a:lstStyle/>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キックオフは前・後半の試合開始時およびゴールによる得点後に行います。アウトオブバウンズや故障により退場となったロボットも、正常に機能する状態で準備できていれば試合に復帰できます。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まず①中央中立点にボールを配置し、次に②攻撃側ロボットを配置するよう促します。最後に③守備側ロボットをセンターサークル外に配置するよう促します。一度決めたロボットの位置は変更できません。</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攻撃側チームのスタンバイ、守備側チームのスタンバイおよび、タイムキーパー（スコアラー）のスタンバイを確認したのち、レフリーはホイッスルもしくはコールによってキックオフをはっきりと指示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574538" y="3577589"/>
            <a:ext cx="1091641" cy="36922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②攻撃側ロボットを</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自陣に配置</a:t>
            </a:r>
          </a:p>
        </p:txBody>
      </p:sp>
      <p:sp>
        <p:nvSpPr>
          <p:cNvPr id="78" name="正方形/長方形 77"/>
          <p:cNvSpPr/>
          <p:nvPr/>
        </p:nvSpPr>
        <p:spPr>
          <a:xfrm>
            <a:off x="3497833" y="3580505"/>
            <a:ext cx="1836815" cy="36922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③守備側ロボットを</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センターサークル外の自陣に配置</a:t>
            </a:r>
          </a:p>
        </p:txBody>
      </p:sp>
      <p:sp>
        <p:nvSpPr>
          <p:cNvPr id="80" name="正方形/長方形 79"/>
          <p:cNvSpPr/>
          <p:nvPr/>
        </p:nvSpPr>
        <p:spPr>
          <a:xfrm>
            <a:off x="3136606" y="1407540"/>
            <a:ext cx="918567" cy="230763"/>
          </a:xfrm>
          <a:prstGeom prst="rect">
            <a:avLst/>
          </a:prstGeom>
        </p:spPr>
        <p:txBody>
          <a:bodyPr wrap="none">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①ボールを配置</a:t>
            </a:r>
          </a:p>
        </p:txBody>
      </p:sp>
      <p:sp>
        <p:nvSpPr>
          <p:cNvPr id="96" name="弦 95"/>
          <p:cNvSpPr/>
          <p:nvPr/>
        </p:nvSpPr>
        <p:spPr>
          <a:xfrm>
            <a:off x="3169422" y="2792482"/>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7" name="弦 96"/>
          <p:cNvSpPr/>
          <p:nvPr/>
        </p:nvSpPr>
        <p:spPr>
          <a:xfrm>
            <a:off x="2965294" y="2332723"/>
            <a:ext cx="324632" cy="324632"/>
          </a:xfrm>
          <a:prstGeom prst="chord">
            <a:avLst>
              <a:gd name="adj1" fmla="val 13213979"/>
              <a:gd name="adj2" fmla="val 8276878"/>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cxnSp>
        <p:nvCxnSpPr>
          <p:cNvPr id="100" name="直線コネクタ 99"/>
          <p:cNvCxnSpPr>
            <a:cxnSpLocks/>
          </p:cNvCxnSpPr>
          <p:nvPr/>
        </p:nvCxnSpPr>
        <p:spPr>
          <a:xfrm>
            <a:off x="3386437" y="2948629"/>
            <a:ext cx="256766" cy="695186"/>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2757461" y="1620677"/>
            <a:ext cx="614021" cy="916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071" name="グループ化 2070"/>
          <p:cNvGrpSpPr/>
          <p:nvPr/>
        </p:nvGrpSpPr>
        <p:grpSpPr>
          <a:xfrm>
            <a:off x="1459714" y="6215978"/>
            <a:ext cx="3037921" cy="820768"/>
            <a:chOff x="1964974" y="6304581"/>
            <a:chExt cx="3170906" cy="821013"/>
          </a:xfrm>
        </p:grpSpPr>
        <p:grpSp>
          <p:nvGrpSpPr>
            <p:cNvPr id="2068" name="グループ化 2067"/>
            <p:cNvGrpSpPr/>
            <p:nvPr/>
          </p:nvGrpSpPr>
          <p:grpSpPr>
            <a:xfrm>
              <a:off x="1966913" y="6304581"/>
              <a:ext cx="3168967" cy="248619"/>
              <a:chOff x="1966913" y="6304581"/>
              <a:chExt cx="2498665" cy="248619"/>
            </a:xfrm>
          </p:grpSpPr>
          <p:sp>
            <p:nvSpPr>
              <p:cNvPr id="112" name="フリーフォーム 111"/>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攻撃側の準備はいいですか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守備側の準備はいいですか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5" name="グループ化 114"/>
            <p:cNvGrpSpPr/>
            <p:nvPr/>
          </p:nvGrpSpPr>
          <p:grpSpPr>
            <a:xfrm>
              <a:off x="1964974" y="6588943"/>
              <a:ext cx="3170906" cy="248619"/>
              <a:chOff x="1965384" y="6304581"/>
              <a:chExt cx="2500194" cy="248619"/>
            </a:xfrm>
          </p:grpSpPr>
          <p:sp>
            <p:nvSpPr>
              <p:cNvPr id="116" name="フリーフォーム 115"/>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角丸四角形 116"/>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タイムキーパーの準備はいいですか</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8" name="グループ化 117"/>
            <p:cNvGrpSpPr/>
            <p:nvPr/>
          </p:nvGrpSpPr>
          <p:grpSpPr>
            <a:xfrm>
              <a:off x="1966913" y="6876975"/>
              <a:ext cx="3168967" cy="248619"/>
              <a:chOff x="1966913" y="6304581"/>
              <a:chExt cx="2498665" cy="248619"/>
            </a:xfrm>
          </p:grpSpPr>
          <p:sp>
            <p:nvSpPr>
              <p:cNvPr id="119" name="フリーフォーム 118"/>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それでは始めます　</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・・・・・・♪ピッ！</a:t>
                </a:r>
              </a:p>
            </p:txBody>
          </p:sp>
        </p:grpSp>
      </p:grpSp>
      <p:sp>
        <p:nvSpPr>
          <p:cNvPr id="8" name="角丸四角形 7">
            <a:extLst>
              <a:ext uri="{FF2B5EF4-FFF2-40B4-BE49-F238E27FC236}">
                <a16:creationId xmlns:a16="http://schemas.microsoft.com/office/drawing/2014/main" id="{E21B1B80-11F2-6A77-3171-2418D324519D}"/>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a:extLst>
              <a:ext uri="{FF2B5EF4-FFF2-40B4-BE49-F238E27FC236}">
                <a16:creationId xmlns:a16="http://schemas.microsoft.com/office/drawing/2014/main" id="{C9A97D71-CC47-CCB6-884B-1E829A24034C}"/>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8" name="図 47">
            <a:extLst>
              <a:ext uri="{FF2B5EF4-FFF2-40B4-BE49-F238E27FC236}">
                <a16:creationId xmlns:a16="http://schemas.microsoft.com/office/drawing/2014/main" id="{E21FCF42-7E05-4081-916A-15561E161C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8932" y="2515602"/>
            <a:ext cx="369310" cy="369310"/>
          </a:xfrm>
          <a:prstGeom prst="rect">
            <a:avLst/>
          </a:prstGeom>
          <a:effectLst>
            <a:outerShdw blurRad="50800" dist="38100" dir="2700000" algn="tl" rotWithShape="0">
              <a:prstClr val="black">
                <a:alpha val="40000"/>
              </a:prstClr>
            </a:outerShdw>
          </a:effectLst>
        </p:spPr>
      </p:pic>
      <p:grpSp>
        <p:nvGrpSpPr>
          <p:cNvPr id="92" name="グループ化 91"/>
          <p:cNvGrpSpPr/>
          <p:nvPr/>
        </p:nvGrpSpPr>
        <p:grpSpPr>
          <a:xfrm>
            <a:off x="1897791" y="2515602"/>
            <a:ext cx="651472" cy="505456"/>
            <a:chOff x="3274453" y="3006799"/>
            <a:chExt cx="1227371" cy="952279"/>
          </a:xfrm>
          <a:solidFill>
            <a:schemeClr val="bg1">
              <a:lumMod val="65000"/>
            </a:schemeClr>
          </a:solidFill>
        </p:grpSpPr>
        <p:sp>
          <p:nvSpPr>
            <p:cNvPr id="93" name="弦 92"/>
            <p:cNvSpPr/>
            <p:nvPr/>
          </p:nvSpPr>
          <p:spPr>
            <a:xfrm>
              <a:off x="3274453" y="3324226"/>
              <a:ext cx="634851"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4" name="弦 93"/>
            <p:cNvSpPr/>
            <p:nvPr/>
          </p:nvSpPr>
          <p:spPr>
            <a:xfrm>
              <a:off x="3866972" y="3006799"/>
              <a:ext cx="634852" cy="634852"/>
            </a:xfrm>
            <a:prstGeom prst="chord">
              <a:avLst>
                <a:gd name="adj1" fmla="val 2700000"/>
                <a:gd name="adj2" fmla="val 18891029"/>
              </a:avLst>
            </a:prstGeom>
            <a:grp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cxnSp>
        <p:nvCxnSpPr>
          <p:cNvPr id="99" name="直線コネクタ 98"/>
          <p:cNvCxnSpPr>
            <a:cxnSpLocks/>
          </p:cNvCxnSpPr>
          <p:nvPr/>
        </p:nvCxnSpPr>
        <p:spPr>
          <a:xfrm flipH="1">
            <a:off x="1492059" y="2741197"/>
            <a:ext cx="807611" cy="86513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5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D982C5E1-4939-44E1-A8EB-C93CF0F2E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925" y="6376628"/>
            <a:ext cx="777333" cy="903653"/>
          </a:xfrm>
          <a:prstGeom prst="rect">
            <a:avLst/>
          </a:prstGeom>
        </p:spPr>
      </p:pic>
      <p:sp>
        <p:nvSpPr>
          <p:cNvPr id="23" name="正方形/長方形 22"/>
          <p:cNvSpPr/>
          <p:nvPr/>
        </p:nvSpPr>
        <p:spPr>
          <a:xfrm>
            <a:off x="746700" y="1031779"/>
            <a:ext cx="3790998" cy="3258260"/>
          </a:xfrm>
          <a:prstGeom prst="rect">
            <a:avLst/>
          </a:prstGeom>
          <a:solidFill>
            <a:srgbClr val="00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dirty="0"/>
          </a:p>
        </p:txBody>
      </p:sp>
      <p:sp>
        <p:nvSpPr>
          <p:cNvPr id="58" name="星 24 57"/>
          <p:cNvSpPr/>
          <p:nvPr/>
        </p:nvSpPr>
        <p:spPr>
          <a:xfrm>
            <a:off x="1440604" y="3331183"/>
            <a:ext cx="874201" cy="874201"/>
          </a:xfrm>
          <a:prstGeom prst="star24">
            <a:avLst>
              <a:gd name="adj" fmla="val 328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4" name="フッター プレースホルダー 3"/>
          <p:cNvSpPr>
            <a:spLocks noGrp="1"/>
          </p:cNvSpPr>
          <p:nvPr>
            <p:ph type="ftr" sz="quarter" idx="3"/>
          </p:nvPr>
        </p:nvSpPr>
        <p:spPr/>
        <p:txBody>
          <a:bodyPr/>
          <a:lstStyle/>
          <a:p>
            <a:r>
              <a:rPr lang="en-US" altLang="ja-JP"/>
              <a:t>RoboCupJunior Japan</a:t>
            </a:r>
            <a:endParaRPr lang="ja-JP" altLang="en-US" dirty="0"/>
          </a:p>
        </p:txBody>
      </p:sp>
      <p:sp>
        <p:nvSpPr>
          <p:cNvPr id="5" name="スライド番号プレースホルダー 4"/>
          <p:cNvSpPr>
            <a:spLocks noGrp="1"/>
          </p:cNvSpPr>
          <p:nvPr>
            <p:ph type="sldNum" sz="quarter" idx="4"/>
          </p:nvPr>
        </p:nvSpPr>
        <p:spPr/>
        <p:txBody>
          <a:bodyPr/>
          <a:lstStyle/>
          <a:p>
            <a:fld id="{B11FF517-DF7F-4FFA-8E2F-62336C0DE4DA}" type="slidenum">
              <a:rPr lang="ja-JP" altLang="en-US" smtClean="0"/>
              <a:pPr/>
              <a:t>9</a:t>
            </a:fld>
            <a:endParaRPr lang="ja-JP" altLang="en-US"/>
          </a:p>
        </p:txBody>
      </p:sp>
      <p:sp>
        <p:nvSpPr>
          <p:cNvPr id="9" name="タイトル プレースホルダ 1"/>
          <p:cNvSpPr txBox="1">
            <a:spLocks/>
          </p:cNvSpPr>
          <p:nvPr/>
        </p:nvSpPr>
        <p:spPr bwMode="gray">
          <a:xfrm>
            <a:off x="432242" y="395115"/>
            <a:ext cx="3743300" cy="401964"/>
          </a:xfrm>
          <a:prstGeom prst="rect">
            <a:avLst/>
          </a:prstGeom>
        </p:spPr>
        <p:txBody>
          <a:bodyPr vert="horz" lIns="91413" tIns="45706" rIns="91413" bIns="4570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99" b="1" dirty="0">
                <a:latin typeface="メイリオ" panose="020B0604030504040204" pitchFamily="50" charset="-128"/>
                <a:ea typeface="メイリオ" panose="020B0604030504040204" pitchFamily="50" charset="-128"/>
                <a:cs typeface="メイリオ" panose="020B0604030504040204" pitchFamily="50" charset="-128"/>
              </a:rPr>
              <a:t>得点（ゴール）</a:t>
            </a:r>
          </a:p>
        </p:txBody>
      </p:sp>
      <p:sp>
        <p:nvSpPr>
          <p:cNvPr id="10" name="テキスト ボックス 9"/>
          <p:cNvSpPr txBox="1"/>
          <p:nvPr/>
        </p:nvSpPr>
        <p:spPr>
          <a:xfrm>
            <a:off x="432243" y="4253852"/>
            <a:ext cx="4416502" cy="2158453"/>
          </a:xfrm>
          <a:prstGeom prst="rect">
            <a:avLst/>
          </a:prstGeom>
          <a:noFill/>
        </p:spPr>
        <p:txBody>
          <a:bodyPr wrap="square" rtlCol="0">
            <a:noAutofit/>
          </a:bodyPr>
          <a:lstStyle/>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ボールがゴールの後ろの壁に当たったとき、ゴールとなります。パッシブボールの直径はゴール奥行よりも小さいので注意してください。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レフリーはホイッスルまたは大きな声で「ゴール！」と宣言し、試合を止めてください。どちらのチームの得点かをあらためて宣言して、そのチームに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点加点します。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その後、ゴールされたチームのキックオフで再開してください。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360255">
              <a:lnSpc>
                <a:spcPct val="150000"/>
              </a:lnSpc>
              <a:tabLst>
                <a:tab pos="444367" algn="l"/>
              </a:tabLst>
            </a:pP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7" name="グループ化 66"/>
          <p:cNvGrpSpPr/>
          <p:nvPr/>
        </p:nvGrpSpPr>
        <p:grpSpPr>
          <a:xfrm>
            <a:off x="1459714" y="6419906"/>
            <a:ext cx="3037921" cy="820768"/>
            <a:chOff x="1964974" y="6304581"/>
            <a:chExt cx="3170906" cy="821013"/>
          </a:xfrm>
        </p:grpSpPr>
        <p:grpSp>
          <p:nvGrpSpPr>
            <p:cNvPr id="68" name="グループ化 67"/>
            <p:cNvGrpSpPr/>
            <p:nvPr/>
          </p:nvGrpSpPr>
          <p:grpSpPr>
            <a:xfrm>
              <a:off x="1966913" y="6304581"/>
              <a:ext cx="3168967" cy="248619"/>
              <a:chOff x="1966913" y="6304581"/>
              <a:chExt cx="2498665" cy="248619"/>
            </a:xfrm>
          </p:grpSpPr>
          <p:sp>
            <p:nvSpPr>
              <p:cNvPr id="75" name="フリーフォーム 74"/>
              <p:cNvSpPr/>
              <p:nvPr/>
            </p:nvSpPr>
            <p:spPr>
              <a:xfrm>
                <a:off x="1966913" y="6419850"/>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121758" y="6304581"/>
                <a:ext cx="2343820" cy="248619"/>
              </a:xfrm>
              <a:prstGeom prst="roundRect">
                <a:avLst>
                  <a:gd name="adj"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♪ピッ！</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●●チームの得点です！</a:t>
                </a:r>
                <a:endPar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68"/>
            <p:cNvGrpSpPr/>
            <p:nvPr/>
          </p:nvGrpSpPr>
          <p:grpSpPr>
            <a:xfrm>
              <a:off x="1964974" y="6588943"/>
              <a:ext cx="3170906" cy="248619"/>
              <a:chOff x="1965384" y="6304581"/>
              <a:chExt cx="2500194" cy="248619"/>
            </a:xfrm>
          </p:grpSpPr>
          <p:sp>
            <p:nvSpPr>
              <p:cNvPr id="73" name="フリーフォーム 72"/>
              <p:cNvSpPr/>
              <p:nvPr/>
            </p:nvSpPr>
            <p:spPr>
              <a:xfrm rot="1429014">
                <a:off x="1965384" y="6369468"/>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全てのロボットを止めてください。</a:t>
                </a:r>
              </a:p>
            </p:txBody>
          </p:sp>
        </p:grpSp>
        <p:grpSp>
          <p:nvGrpSpPr>
            <p:cNvPr id="70" name="グループ化 69"/>
            <p:cNvGrpSpPr/>
            <p:nvPr/>
          </p:nvGrpSpPr>
          <p:grpSpPr>
            <a:xfrm>
              <a:off x="1966913" y="6876975"/>
              <a:ext cx="3168967" cy="248619"/>
              <a:chOff x="1966913" y="6304581"/>
              <a:chExt cx="2498665" cy="248619"/>
            </a:xfrm>
          </p:grpSpPr>
          <p:sp>
            <p:nvSpPr>
              <p:cNvPr id="71" name="フリーフォーム 70"/>
              <p:cNvSpPr/>
              <p:nvPr/>
            </p:nvSpPr>
            <p:spPr>
              <a:xfrm flipV="1">
                <a:off x="1966913" y="6334534"/>
                <a:ext cx="280987" cy="133350"/>
              </a:xfrm>
              <a:custGeom>
                <a:avLst/>
                <a:gdLst>
                  <a:gd name="connsiteX0" fmla="*/ 204787 w 280987"/>
                  <a:gd name="connsiteY0" fmla="*/ 0 h 133350"/>
                  <a:gd name="connsiteX1" fmla="*/ 0 w 280987"/>
                  <a:gd name="connsiteY1" fmla="*/ 133350 h 133350"/>
                  <a:gd name="connsiteX2" fmla="*/ 280987 w 280987"/>
                  <a:gd name="connsiteY2" fmla="*/ 76200 h 133350"/>
                </a:gdLst>
                <a:ahLst/>
                <a:cxnLst>
                  <a:cxn ang="0">
                    <a:pos x="connsiteX0" y="connsiteY0"/>
                  </a:cxn>
                  <a:cxn ang="0">
                    <a:pos x="connsiteX1" y="connsiteY1"/>
                  </a:cxn>
                  <a:cxn ang="0">
                    <a:pos x="connsiteX2" y="connsiteY2"/>
                  </a:cxn>
                </a:cxnLst>
                <a:rect l="l" t="t" r="r" b="b"/>
                <a:pathLst>
                  <a:path w="280987" h="133350">
                    <a:moveTo>
                      <a:pt x="204787" y="0"/>
                    </a:moveTo>
                    <a:lnTo>
                      <a:pt x="0" y="133350"/>
                    </a:lnTo>
                    <a:lnTo>
                      <a:pt x="280987" y="76200"/>
                    </a:lnTo>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121758" y="6304581"/>
                <a:ext cx="2343820" cy="248619"/>
              </a:xfrm>
              <a:prstGeom prst="roundRect">
                <a:avLst>
                  <a:gd name="adj" fmla="val 5000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▲▲チームのキックオフで再開します。</a:t>
                </a:r>
              </a:p>
            </p:txBody>
          </p:sp>
        </p:grpSp>
      </p:grpSp>
      <p:cxnSp>
        <p:nvCxnSpPr>
          <p:cNvPr id="43" name="直線コネクタ 42"/>
          <p:cNvCxnSpPr/>
          <p:nvPr/>
        </p:nvCxnSpPr>
        <p:spPr>
          <a:xfrm>
            <a:off x="746701" y="1599287"/>
            <a:ext cx="37909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flipV="1">
            <a:off x="748431" y="1027480"/>
            <a:ext cx="3790998" cy="1076125"/>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2" name="星 24 91"/>
          <p:cNvSpPr/>
          <p:nvPr/>
        </p:nvSpPr>
        <p:spPr>
          <a:xfrm>
            <a:off x="3159870" y="3331183"/>
            <a:ext cx="874201" cy="874201"/>
          </a:xfrm>
          <a:prstGeom prst="star24">
            <a:avLst>
              <a:gd name="adj" fmla="val 328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82" name="正方形/長方形 81"/>
          <p:cNvSpPr/>
          <p:nvPr/>
        </p:nvSpPr>
        <p:spPr>
          <a:xfrm>
            <a:off x="1207803" y="3348960"/>
            <a:ext cx="2967739" cy="538477"/>
          </a:xfrm>
          <a:prstGeom prst="rect">
            <a:avLst/>
          </a:prstGeom>
          <a:solidFill>
            <a:srgbClr val="0336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cxnSp>
        <p:nvCxnSpPr>
          <p:cNvPr id="83" name="直線コネクタ 82"/>
          <p:cNvCxnSpPr/>
          <p:nvPr/>
        </p:nvCxnSpPr>
        <p:spPr>
          <a:xfrm>
            <a:off x="746701" y="3348959"/>
            <a:ext cx="37909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6625C2D9-FE96-4DC6-91F6-3A0FDB59743F}"/>
              </a:ext>
            </a:extLst>
          </p:cNvPr>
          <p:cNvGrpSpPr/>
          <p:nvPr/>
        </p:nvGrpSpPr>
        <p:grpSpPr>
          <a:xfrm>
            <a:off x="1612971" y="3377673"/>
            <a:ext cx="2227612" cy="529463"/>
            <a:chOff x="1597818" y="1690425"/>
            <a:chExt cx="2228276" cy="529621"/>
          </a:xfrm>
        </p:grpSpPr>
        <p:pic>
          <p:nvPicPr>
            <p:cNvPr id="40" name="図 39">
              <a:extLst>
                <a:ext uri="{FF2B5EF4-FFF2-40B4-BE49-F238E27FC236}">
                  <a16:creationId xmlns:a16="http://schemas.microsoft.com/office/drawing/2014/main" id="{D5571ADC-281B-47EA-9480-1C2372BDB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963" y="1744915"/>
              <a:ext cx="475131" cy="475131"/>
            </a:xfrm>
            <a:prstGeom prst="rect">
              <a:avLst/>
            </a:prstGeom>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24C9B644-194A-4DBB-B62F-77EA03783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818" y="1690425"/>
              <a:ext cx="529621" cy="529621"/>
            </a:xfrm>
            <a:prstGeom prst="rect">
              <a:avLst/>
            </a:prstGeom>
            <a:effectLst>
              <a:outerShdw blurRad="50800" dist="38100" dir="2700000" algn="tl" rotWithShape="0">
                <a:prstClr val="black">
                  <a:alpha val="40000"/>
                </a:prstClr>
              </a:outerShdw>
            </a:effectLst>
          </p:spPr>
        </p:pic>
      </p:grpSp>
      <p:grpSp>
        <p:nvGrpSpPr>
          <p:cNvPr id="88" name="グループ化 87"/>
          <p:cNvGrpSpPr/>
          <p:nvPr/>
        </p:nvGrpSpPr>
        <p:grpSpPr>
          <a:xfrm>
            <a:off x="1649722" y="2731839"/>
            <a:ext cx="2175233" cy="586452"/>
            <a:chOff x="1650213" y="2286000"/>
            <a:chExt cx="2175881" cy="986728"/>
          </a:xfrm>
        </p:grpSpPr>
        <p:sp>
          <p:nvSpPr>
            <p:cNvPr id="89" name="下矢印 88"/>
            <p:cNvSpPr/>
            <p:nvPr/>
          </p:nvSpPr>
          <p:spPr>
            <a:xfrm>
              <a:off x="1650213" y="2286000"/>
              <a:ext cx="456102" cy="925515"/>
            </a:xfrm>
            <a:prstGeom prst="downArrow">
              <a:avLst>
                <a:gd name="adj1" fmla="val 54399"/>
                <a:gd name="adj2" fmla="val 37750"/>
              </a:avLst>
            </a:prstGeom>
            <a:gradFill flip="none" rotWithShape="1">
              <a:gsLst>
                <a:gs pos="0">
                  <a:schemeClr val="bg1">
                    <a:alpha val="0"/>
                  </a:schemeClr>
                </a:gs>
                <a:gs pos="6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sp>
          <p:nvSpPr>
            <p:cNvPr id="90" name="下矢印 89"/>
            <p:cNvSpPr/>
            <p:nvPr/>
          </p:nvSpPr>
          <p:spPr>
            <a:xfrm>
              <a:off x="3369992" y="2347213"/>
              <a:ext cx="456102" cy="925515"/>
            </a:xfrm>
            <a:prstGeom prst="downArrow">
              <a:avLst>
                <a:gd name="adj1" fmla="val 54399"/>
                <a:gd name="adj2" fmla="val 37750"/>
              </a:avLst>
            </a:prstGeom>
            <a:gradFill flip="none" rotWithShape="1">
              <a:gsLst>
                <a:gs pos="0">
                  <a:schemeClr val="bg1">
                    <a:alpha val="0"/>
                  </a:schemeClr>
                </a:gs>
                <a:gs pos="6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p>
          </p:txBody>
        </p:sp>
      </p:grpSp>
      <p:grpSp>
        <p:nvGrpSpPr>
          <p:cNvPr id="2" name="グループ化 1">
            <a:extLst>
              <a:ext uri="{FF2B5EF4-FFF2-40B4-BE49-F238E27FC236}">
                <a16:creationId xmlns:a16="http://schemas.microsoft.com/office/drawing/2014/main" id="{E83E7C17-BEA9-4070-9AC5-FB46A4A48960}"/>
              </a:ext>
            </a:extLst>
          </p:cNvPr>
          <p:cNvGrpSpPr/>
          <p:nvPr/>
        </p:nvGrpSpPr>
        <p:grpSpPr>
          <a:xfrm>
            <a:off x="1606695" y="2223155"/>
            <a:ext cx="2218259" cy="529463"/>
            <a:chOff x="1607174" y="1690425"/>
            <a:chExt cx="2218920" cy="529621"/>
          </a:xfrm>
        </p:grpSpPr>
        <p:pic>
          <p:nvPicPr>
            <p:cNvPr id="36" name="図 35">
              <a:extLst>
                <a:ext uri="{FF2B5EF4-FFF2-40B4-BE49-F238E27FC236}">
                  <a16:creationId xmlns:a16="http://schemas.microsoft.com/office/drawing/2014/main" id="{F519EF24-DC50-4ABB-8AE6-C93B1EE90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963" y="1744915"/>
              <a:ext cx="475131" cy="475131"/>
            </a:xfrm>
            <a:prstGeom prst="rect">
              <a:avLst/>
            </a:prstGeom>
            <a:effectLst>
              <a:outerShdw blurRad="50800" dist="38100" dir="2700000" algn="tl" rotWithShape="0">
                <a:prstClr val="black">
                  <a:alpha val="40000"/>
                </a:prstClr>
              </a:outerShdw>
            </a:effectLst>
          </p:spPr>
        </p:pic>
        <p:pic>
          <p:nvPicPr>
            <p:cNvPr id="37" name="図 36">
              <a:extLst>
                <a:ext uri="{FF2B5EF4-FFF2-40B4-BE49-F238E27FC236}">
                  <a16:creationId xmlns:a16="http://schemas.microsoft.com/office/drawing/2014/main" id="{540263A1-0C30-4CEF-92D3-527603663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174" y="1690425"/>
              <a:ext cx="529621" cy="529621"/>
            </a:xfrm>
            <a:prstGeom prst="rect">
              <a:avLst/>
            </a:prstGeom>
            <a:effectLst>
              <a:outerShdw blurRad="50800" dist="38100" dir="2700000" algn="tl" rotWithShape="0">
                <a:prstClr val="black">
                  <a:alpha val="40000"/>
                </a:prstClr>
              </a:outerShdw>
            </a:effectLst>
          </p:spPr>
        </p:pic>
      </p:grpSp>
      <p:sp>
        <p:nvSpPr>
          <p:cNvPr id="7" name="角丸四角形 6">
            <a:extLst>
              <a:ext uri="{FF2B5EF4-FFF2-40B4-BE49-F238E27FC236}">
                <a16:creationId xmlns:a16="http://schemas.microsoft.com/office/drawing/2014/main" id="{E40664A4-6F5E-D3C4-B893-3BE00BA8033A}"/>
              </a:ext>
            </a:extLst>
          </p:cNvPr>
          <p:cNvSpPr/>
          <p:nvPr/>
        </p:nvSpPr>
        <p:spPr>
          <a:xfrm>
            <a:off x="4102856" y="-3838"/>
            <a:ext cx="612397" cy="368392"/>
          </a:xfrm>
          <a:prstGeom prst="roundRect">
            <a:avLst>
              <a:gd name="adj" fmla="val 19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NL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a:extLst>
              <a:ext uri="{FF2B5EF4-FFF2-40B4-BE49-F238E27FC236}">
                <a16:creationId xmlns:a16="http://schemas.microsoft.com/office/drawing/2014/main" id="{BEAE18CD-D885-9A1C-D481-4CEA6064A41E}"/>
              </a:ext>
            </a:extLst>
          </p:cNvPr>
          <p:cNvSpPr/>
          <p:nvPr/>
        </p:nvSpPr>
        <p:spPr>
          <a:xfrm>
            <a:off x="4715253" y="-810"/>
            <a:ext cx="612397" cy="368392"/>
          </a:xfrm>
          <a:prstGeom prst="roundRect">
            <a:avLst>
              <a:gd name="adj" fmla="val 19782"/>
            </a:avLst>
          </a:prstGeom>
          <a:solidFill>
            <a:srgbClr val="008E2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WL</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7BA3BE1C-70FF-1AB2-559A-794F909832FF}"/>
              </a:ext>
            </a:extLst>
          </p:cNvPr>
          <p:cNvSpPr/>
          <p:nvPr/>
        </p:nvSpPr>
        <p:spPr>
          <a:xfrm>
            <a:off x="1183392" y="3873382"/>
            <a:ext cx="78246" cy="4006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4A175CD-F793-4A92-9266-72D87EE6D191}"/>
              </a:ext>
            </a:extLst>
          </p:cNvPr>
          <p:cNvSpPr/>
          <p:nvPr/>
        </p:nvSpPr>
        <p:spPr>
          <a:xfrm>
            <a:off x="4118681" y="3875384"/>
            <a:ext cx="78246" cy="4006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14815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5812</Words>
  <Application>Microsoft Office PowerPoint</Application>
  <PresentationFormat>ユーザー設定</PresentationFormat>
  <Paragraphs>533</Paragraphs>
  <Slides>30</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Arial Unicode MS</vt: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2019-11-05T14:26:02Z</dcterms:created>
  <dcterms:modified xsi:type="dcterms:W3CDTF">2023-03-11T13:38:40Z</dcterms:modified>
</cp:coreProperties>
</file>